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8229600" cx="14630400"/>
  <p:notesSz cx="8229600" cy="14630400"/>
  <p:embeddedFontLs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Brygada 1918"/>
      <p:bold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7.xml"/><Relationship Id="rId33" Type="http://schemas.openxmlformats.org/officeDocument/2006/relationships/font" Target="fonts/MontserratMedium-italic.fntdata"/><Relationship Id="rId10" Type="http://schemas.openxmlformats.org/officeDocument/2006/relationships/slide" Target="slides/slide6.xml"/><Relationship Id="rId32" Type="http://schemas.openxmlformats.org/officeDocument/2006/relationships/font" Target="fonts/MontserratMedium-bold.fntdata"/><Relationship Id="rId13" Type="http://schemas.openxmlformats.org/officeDocument/2006/relationships/slide" Target="slides/slide9.xml"/><Relationship Id="rId35" Type="http://schemas.openxmlformats.org/officeDocument/2006/relationships/font" Target="fonts/Brygada1918-bold.fntdata"/><Relationship Id="rId12" Type="http://schemas.openxmlformats.org/officeDocument/2006/relationships/slide" Target="slides/slide8.xml"/><Relationship Id="rId34" Type="http://schemas.openxmlformats.org/officeDocument/2006/relationships/font" Target="fonts/MontserratMedium-boldItalic.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Brygada1918-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33d8aec8ac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 name="Google Shape;49;g33d8aec8acc_2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afternoon today me Shristi and my friends anish , rohith are here to give an overview of your project on predicting house future prices.</a:t>
            </a:r>
            <a:endParaRPr/>
          </a:p>
        </p:txBody>
      </p:sp>
      <p:sp>
        <p:nvSpPr>
          <p:cNvPr id="50" name="Google Shape;50;g33d8aec8acc_2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d786e0fe5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33d786e0fe5_1_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high </a:t>
            </a:r>
            <a:r>
              <a:rPr lang="en-US"/>
              <a:t>correlation</a:t>
            </a:r>
            <a:r>
              <a:rPr lang="en-US"/>
              <a:t> variables: quality and space instead of land size or </a:t>
            </a:r>
            <a:r>
              <a:rPr lang="en-US"/>
              <a:t>amenities</a:t>
            </a:r>
            <a:r>
              <a:rPr lang="en-US"/>
              <a:t>.</a:t>
            </a:r>
            <a:endParaRPr/>
          </a:p>
          <a:p>
            <a:pPr indent="0" lvl="0" marL="0" rtl="0" algn="l">
              <a:spcBef>
                <a:spcPts val="0"/>
              </a:spcBef>
              <a:spcAft>
                <a:spcPts val="0"/>
              </a:spcAft>
              <a:buNone/>
            </a:pPr>
            <a:r>
              <a:rPr lang="en-US"/>
              <a:t>newer houses and </a:t>
            </a:r>
            <a:r>
              <a:rPr lang="en-US"/>
              <a:t>renovated</a:t>
            </a:r>
            <a:r>
              <a:rPr lang="en-US"/>
              <a:t> houses more price</a:t>
            </a:r>
            <a:endParaRPr/>
          </a:p>
          <a:p>
            <a:pPr indent="0" lvl="0" marL="0" rtl="0" algn="l">
              <a:spcBef>
                <a:spcPts val="0"/>
              </a:spcBef>
              <a:spcAft>
                <a:spcPts val="0"/>
              </a:spcAft>
              <a:buNone/>
            </a:pPr>
            <a:r>
              <a:rPr lang="en-US"/>
              <a:t>luxury amenities - pools, porches, have less impact on prices</a:t>
            </a:r>
            <a:endParaRPr/>
          </a:p>
        </p:txBody>
      </p:sp>
      <p:sp>
        <p:nvSpPr>
          <p:cNvPr id="221" name="Google Shape;221;g33d786e0fe5_1_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3d786e0fe5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33d786e0fe5_3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Why this matters: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Some features are more important than others when determining home prices.</a:t>
            </a:r>
            <a:endParaRPr/>
          </a:p>
          <a:p>
            <a:pPr indent="0" lvl="0" marL="0" rtl="0" algn="l">
              <a:lnSpc>
                <a:spcPct val="115000"/>
              </a:lnSpc>
              <a:spcBef>
                <a:spcPts val="0"/>
              </a:spcBef>
              <a:spcAft>
                <a:spcPts val="0"/>
              </a:spcAft>
              <a:buClr>
                <a:schemeClr val="dk1"/>
              </a:buClr>
              <a:buSzPts val="1100"/>
              <a:buFont typeface="Arial"/>
              <a:buNone/>
            </a:pPr>
            <a:r>
              <a:rPr lang="en-US"/>
              <a:t> Next step: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We might need to drop or adjust less significant features (like LotArea) to avoid adding noise to our analysis.</a:t>
            </a:r>
            <a:endParaRPr/>
          </a:p>
          <a:p>
            <a:pPr indent="0" lvl="0" marL="0" rtl="0" algn="l">
              <a:spcBef>
                <a:spcPts val="0"/>
              </a:spcBef>
              <a:spcAft>
                <a:spcPts val="0"/>
              </a:spcAft>
              <a:buNone/>
            </a:pPr>
            <a:r>
              <a:t/>
            </a:r>
            <a:endParaRPr/>
          </a:p>
        </p:txBody>
      </p:sp>
      <p:sp>
        <p:nvSpPr>
          <p:cNvPr id="240" name="Google Shape;240;g33d786e0fe5_3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3d786e0fe5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33d786e0fe5_1_6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“Most homes in our dataset fall within the $100,000 - $200,000 range, making it the sweet spot for buyers.”</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“The distribution is right-skewed, meaning while most homes are moderately priced, there are a few high-end properties exceeding $500,000.”</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“These outliers can impact analysis and should be handled carefully.”</a:t>
            </a:r>
            <a:endParaRPr i="1" sz="1100">
              <a:latin typeface="Arial"/>
              <a:ea typeface="Arial"/>
              <a:cs typeface="Arial"/>
              <a:sym typeface="Arial"/>
            </a:endParaRPr>
          </a:p>
          <a:p>
            <a:pPr indent="0" lvl="0" marL="0" rtl="0" algn="l">
              <a:spcBef>
                <a:spcPts val="0"/>
              </a:spcBef>
              <a:spcAft>
                <a:spcPts val="0"/>
              </a:spcAft>
              <a:buNone/>
            </a:pPr>
            <a:r>
              <a:t/>
            </a:r>
            <a:endParaRPr/>
          </a:p>
        </p:txBody>
      </p:sp>
      <p:sp>
        <p:nvSpPr>
          <p:cNvPr id="256" name="Google Shape;256;g33d786e0fe5_1_6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3d786e0fe5_1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g33d786e0fe5_1_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The majority of homes have a living area between 1,000 - 2,500 sqft, which is ideal for most buyers.”</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“However, some homes are much larger—above 4,000 sqft—these may be luxury properties or investment homes.”</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“The clear correlation between larger living areas and higher prices confirms that size plays a major role in valuation.”</a:t>
            </a:r>
            <a:endParaRPr i="1" sz="1100">
              <a:latin typeface="Arial"/>
              <a:ea typeface="Arial"/>
              <a:cs typeface="Arial"/>
              <a:sym typeface="Arial"/>
            </a:endParaRPr>
          </a:p>
          <a:p>
            <a:pPr indent="0" lvl="0" marL="457200" rtl="0" algn="l">
              <a:spcBef>
                <a:spcPts val="0"/>
              </a:spcBef>
              <a:spcAft>
                <a:spcPts val="0"/>
              </a:spcAft>
              <a:buNone/>
            </a:pPr>
            <a:r>
              <a:t/>
            </a:r>
            <a:endParaRPr/>
          </a:p>
        </p:txBody>
      </p:sp>
      <p:sp>
        <p:nvSpPr>
          <p:cNvPr id="265" name="Google Shape;265;g33d786e0fe5_1_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3d786e0fe5_1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g33d786e0fe5_1_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Why this matters: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Location has a direct impact on pricing—some buyers are willing to pay more for better areas.</a:t>
            </a:r>
            <a:endParaRPr/>
          </a:p>
          <a:p>
            <a:pPr indent="0" lvl="0" marL="0" rtl="0" algn="l">
              <a:lnSpc>
                <a:spcPct val="115000"/>
              </a:lnSpc>
              <a:spcBef>
                <a:spcPts val="0"/>
              </a:spcBef>
              <a:spcAft>
                <a:spcPts val="0"/>
              </a:spcAft>
              <a:buClr>
                <a:schemeClr val="dk1"/>
              </a:buClr>
              <a:buSzPts val="1100"/>
              <a:buFont typeface="Arial"/>
              <a:buNone/>
            </a:pPr>
            <a:r>
              <a:rPr lang="en-US"/>
              <a:t>Next step: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rPr lang="en-US"/>
              <a:t>Consider mapping home sales on a geographical plot to visually understand pricing trends by location.</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59375"/>
              </a:lnSpc>
              <a:spcBef>
                <a:spcPts val="0"/>
              </a:spcBef>
              <a:spcAft>
                <a:spcPts val="0"/>
              </a:spcAft>
              <a:buClr>
                <a:srgbClr val="F4CAB8"/>
              </a:buClr>
              <a:buSzPts val="1600"/>
              <a:buFont typeface="Montserrat Medium"/>
              <a:buNone/>
            </a:pPr>
            <a:r>
              <a:rPr lang="en-US" sz="1100">
                <a:latin typeface="Montserrat Medium"/>
                <a:ea typeface="Montserrat Medium"/>
                <a:cs typeface="Montserrat Medium"/>
                <a:sym typeface="Montserrat Medium"/>
              </a:rPr>
              <a:t>Others neighborhoods, like 'MeadowV' and 'IDOTRR', have significantly lower home prices. These areas may offer better entry points for first-time buyers or investors looking for rental properties with good returns.</a:t>
            </a:r>
            <a:endParaRPr sz="700"/>
          </a:p>
        </p:txBody>
      </p:sp>
      <p:sp>
        <p:nvSpPr>
          <p:cNvPr id="279" name="Google Shape;279;g33d786e0fe5_1_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2e3568047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32e3568047_1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We analyzed the relationship between different house features and sale price.”</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“The strongest correlations were found with 'OverallQual' (quality), 'GrLivArea' (living space), and 'GarageCars' (garage capacity).”</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“Surprisingly, features like 'LotArea' had a weak correlation, meaning lot size is not a major factor in pricing.”</a:t>
            </a:r>
            <a:endParaRPr i="1" sz="1100">
              <a:latin typeface="Arial"/>
              <a:ea typeface="Arial"/>
              <a:cs typeface="Arial"/>
              <a:sym typeface="Arial"/>
            </a:endParaRPr>
          </a:p>
          <a:p>
            <a:pPr indent="0" lvl="0" marL="0" rtl="0" algn="l">
              <a:spcBef>
                <a:spcPts val="0"/>
              </a:spcBef>
              <a:spcAft>
                <a:spcPts val="0"/>
              </a:spcAft>
              <a:buNone/>
            </a:pPr>
            <a:r>
              <a:t/>
            </a:r>
            <a:endParaRPr/>
          </a:p>
        </p:txBody>
      </p:sp>
      <p:sp>
        <p:nvSpPr>
          <p:cNvPr id="293" name="Google Shape;293;g332e3568047_1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3d786e0fe5_1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33d786e0fe5_1_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We observed key trends in the real estate market over time.”</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“From 2006 to 2007, prices were rising steadily.”</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“In 2008, there was a sharp decline—this aligns with the global financial crisis.”</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“After 2009, prices stabilized, showing a slow recovery in the housing market.”</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External economic events (like recessions) directly impact house prices.</a:t>
            </a:r>
            <a:endParaRPr/>
          </a:p>
          <a:p>
            <a:pPr indent="0" lvl="0" marL="0" rtl="0" algn="l">
              <a:lnSpc>
                <a:spcPct val="115000"/>
              </a:lnSpc>
              <a:spcBef>
                <a:spcPts val="0"/>
              </a:spcBef>
              <a:spcAft>
                <a:spcPts val="0"/>
              </a:spcAft>
              <a:buClr>
                <a:schemeClr val="dk1"/>
              </a:buClr>
              <a:buSzPts val="1100"/>
              <a:buFont typeface="Arial"/>
              <a:buNone/>
            </a:pPr>
            <a:r>
              <a:rPr lang="en-US"/>
              <a:t>Understanding price trends helps buyers &amp; sellers make better decisions.</a:t>
            </a:r>
            <a:endParaRPr/>
          </a:p>
          <a:p>
            <a:pPr indent="0" lvl="0" marL="0" rtl="0" algn="l">
              <a:lnSpc>
                <a:spcPct val="115000"/>
              </a:lnSpc>
              <a:spcBef>
                <a:spcPts val="0"/>
              </a:spcBef>
              <a:spcAft>
                <a:spcPts val="0"/>
              </a:spcAft>
              <a:buClr>
                <a:schemeClr val="dk1"/>
              </a:buClr>
              <a:buSzPts val="1100"/>
              <a:buFont typeface="Arial"/>
              <a:buNone/>
            </a:pPr>
            <a:r>
              <a:rPr lang="en-US"/>
              <a:t> Next step: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Analyzing seasonality effects—Are there specific months when home sales spike or drop?</a:t>
            </a:r>
            <a:endParaRPr/>
          </a:p>
          <a:p>
            <a:pPr indent="0" lvl="0" marL="0" rtl="0" algn="l">
              <a:spcBef>
                <a:spcPts val="0"/>
              </a:spcBef>
              <a:spcAft>
                <a:spcPts val="0"/>
              </a:spcAft>
              <a:buNone/>
            </a:pPr>
            <a:r>
              <a:t/>
            </a:r>
            <a:endParaRPr/>
          </a:p>
        </p:txBody>
      </p:sp>
      <p:sp>
        <p:nvSpPr>
          <p:cNvPr id="299" name="Google Shape;299;g33d786e0fe5_1_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2e3568047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2e3568047_1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We identified the top 10 features most strongly correlated with sale price.”</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“'OverallQual' (home quality) was the strongest factor, confirming that buyers prioritize well-built homes.”</a:t>
            </a:r>
            <a:endParaRPr i="1" sz="11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i="1" lang="en-US" sz="1100">
                <a:latin typeface="Arial"/>
                <a:ea typeface="Arial"/>
                <a:cs typeface="Arial"/>
                <a:sym typeface="Arial"/>
              </a:rPr>
              <a:t>“Living space (Ground Living Area, Total basement per SqFeet) and modern renovations (YearRemodAdd) also significantly impact price.”</a:t>
            </a:r>
            <a:endParaRPr i="1" sz="1100">
              <a:latin typeface="Arial"/>
              <a:ea typeface="Arial"/>
              <a:cs typeface="Arial"/>
              <a:sym typeface="Arial"/>
            </a:endParaRPr>
          </a:p>
          <a:p>
            <a:pPr indent="0" lvl="0" marL="0" rtl="0" algn="l">
              <a:spcBef>
                <a:spcPts val="0"/>
              </a:spcBef>
              <a:spcAft>
                <a:spcPts val="0"/>
              </a:spcAft>
              <a:buNone/>
            </a:pPr>
            <a:r>
              <a:t/>
            </a:r>
            <a:endParaRPr/>
          </a:p>
        </p:txBody>
      </p:sp>
      <p:sp>
        <p:nvSpPr>
          <p:cNvPr id="322" name="Google Shape;322;g332e3568047_1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d8aec8acc_1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g33d8aec8acc_10_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coefficients become exactly zero</a:t>
            </a:r>
            <a:endParaRPr/>
          </a:p>
        </p:txBody>
      </p:sp>
      <p:sp>
        <p:nvSpPr>
          <p:cNvPr id="328" name="Google Shape;328;g33d8aec8acc_10_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3d8aec8acc_1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 name="Google Shape;345;g33d8aec8acc_10_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Shrinks but keeps all variables</a:t>
            </a:r>
            <a:endParaRPr/>
          </a:p>
        </p:txBody>
      </p:sp>
      <p:sp>
        <p:nvSpPr>
          <p:cNvPr id="346" name="Google Shape;346;g33d8aec8acc_10_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Font typeface="Arial"/>
              <a:buAutoNum type="arabicPeriod"/>
            </a:pPr>
            <a:r>
              <a:rPr b="1" lang="en-US" sz="1100">
                <a:latin typeface="Arial"/>
                <a:ea typeface="Arial"/>
                <a:cs typeface="Arial"/>
                <a:sym typeface="Arial"/>
              </a:rPr>
              <a:t>Real estate valuation helps buyers, sellers, and investors.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It plays a key role in financial planning and shaping urban development strategies.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Traditional methods focus too much on size and bedroom count, missing important factors like neighborhood quality and building materials.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This can lead to inaccurate valuations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Our project uses regression models to analyze over 79 housing features and find the most important factors influencing sale prices.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For example, a house in a great location but with outdated interiors may still sell at a high price—traditional methods might not capture this.</a:t>
            </a:r>
            <a:endParaRPr b="1" sz="1100">
              <a:latin typeface="Arial"/>
              <a:ea typeface="Arial"/>
              <a:cs typeface="Arial"/>
              <a:sym typeface="Arial"/>
            </a:endParaRPr>
          </a:p>
          <a:p>
            <a:pPr indent="0" lvl="0" marL="0" rtl="0" algn="l">
              <a:spcBef>
                <a:spcPts val="1200"/>
              </a:spcBef>
              <a:spcAft>
                <a:spcPts val="0"/>
              </a:spcAft>
              <a:buNone/>
            </a:pPr>
            <a:r>
              <a:t/>
            </a:r>
            <a:endParaRPr/>
          </a:p>
        </p:txBody>
      </p:sp>
      <p:sp>
        <p:nvSpPr>
          <p:cNvPr id="58" name="Google Shape;5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32e3568047_5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332e3568047_5_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332e3568047_5_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3d786e0fe5_1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33d786e0fe5_1_1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Why this matters: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SzPts val="1100"/>
              <a:buNone/>
            </a:pPr>
            <a:r>
              <a:rPr lang="en-US"/>
              <a:t>Buyers prioritize quality, space, and garage availability over other factors. </a:t>
            </a:r>
            <a:endParaRPr/>
          </a:p>
          <a:p>
            <a:pPr indent="0" lvl="0" marL="0" rtl="0" algn="l">
              <a:lnSpc>
                <a:spcPct val="115000"/>
              </a:lnSpc>
              <a:spcBef>
                <a:spcPts val="0"/>
              </a:spcBef>
              <a:spcAft>
                <a:spcPts val="0"/>
              </a:spcAft>
              <a:buClr>
                <a:schemeClr val="dk1"/>
              </a:buClr>
              <a:buSzPts val="1100"/>
              <a:buFont typeface="Arial"/>
              <a:buNone/>
            </a:pPr>
            <a:r>
              <a:rPr lang="en-US"/>
              <a:t>Next step:</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US"/>
              <a:t>Use these top features for deeper analysis to understand what truly drives price differences.</a:t>
            </a:r>
            <a:endParaRPr/>
          </a:p>
          <a:p>
            <a:pPr indent="0" lvl="0" marL="0" rtl="0" algn="l">
              <a:spcBef>
                <a:spcPts val="0"/>
              </a:spcBef>
              <a:spcAft>
                <a:spcPts val="0"/>
              </a:spcAft>
              <a:buNone/>
            </a:pPr>
            <a:r>
              <a:t/>
            </a:r>
            <a:endParaRPr/>
          </a:p>
        </p:txBody>
      </p:sp>
      <p:sp>
        <p:nvSpPr>
          <p:cNvPr id="379" name="Google Shape;379;g33d786e0fe5_1_1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32f85d2653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32f85d2653_9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g332f85d2653_9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 name="Google Shape;6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Font typeface="Arial"/>
              <a:buAutoNum type="arabicPeriod"/>
            </a:pPr>
            <a:r>
              <a:rPr b="1" lang="en-US" sz="1100">
                <a:latin typeface="Arial"/>
                <a:ea typeface="Arial"/>
                <a:cs typeface="Arial"/>
                <a:sym typeface="Arial"/>
              </a:rPr>
              <a:t>We aim to find which housing features—structure, location, or quality—affect sale prices the most </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Many pricing tools, often fail to properly consider location and home quality.</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This project helps buyers, sellers, and investors make fairer, data-driven pricing decisions.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Why are </a:t>
            </a:r>
            <a:r>
              <a:rPr b="1" lang="en-US" sz="1100">
                <a:latin typeface="Arial"/>
                <a:ea typeface="Arial"/>
                <a:cs typeface="Arial"/>
                <a:sym typeface="Arial"/>
              </a:rPr>
              <a:t>focus</a:t>
            </a:r>
            <a:r>
              <a:rPr b="1" lang="en-US" sz="1100">
                <a:latin typeface="Arial"/>
                <a:ea typeface="Arial"/>
                <a:cs typeface="Arial"/>
                <a:sym typeface="Arial"/>
              </a:rPr>
              <a:t> is on amenities:- Amenities increase property value, attract buyers, and improve overall living standards.</a:t>
            </a:r>
            <a:endParaRPr b="1" sz="1100">
              <a:latin typeface="Arial"/>
              <a:ea typeface="Arial"/>
              <a:cs typeface="Arial"/>
              <a:sym typeface="Arial"/>
            </a:endParaRPr>
          </a:p>
          <a:p>
            <a:pPr indent="0" lvl="0" marL="0" rtl="0" algn="l">
              <a:spcBef>
                <a:spcPts val="1200"/>
              </a:spcBef>
              <a:spcAft>
                <a:spcPts val="0"/>
              </a:spcAft>
              <a:buNone/>
            </a:pPr>
            <a:r>
              <a:t/>
            </a:r>
            <a:endParaRPr/>
          </a:p>
        </p:txBody>
      </p:sp>
      <p:sp>
        <p:nvSpPr>
          <p:cNvPr id="68" name="Google Shape;6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32e3568047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g332e3568047_9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Font typeface="Arial"/>
              <a:buAutoNum type="arabicPeriod"/>
            </a:pPr>
            <a:r>
              <a:rPr b="1" lang="en-US" sz="1100">
                <a:latin typeface="Arial"/>
                <a:ea typeface="Arial"/>
                <a:cs typeface="Arial"/>
                <a:sym typeface="Arial"/>
              </a:rPr>
              <a:t>We analyze housing trends to see how different factors affect prices.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Feature selection helps us find the most important factors</a:t>
            </a:r>
            <a:endParaRPr b="1"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b="1" lang="en-US" sz="1100">
                <a:latin typeface="Arial"/>
                <a:ea typeface="Arial"/>
                <a:cs typeface="Arial"/>
                <a:sym typeface="Arial"/>
              </a:rPr>
              <a:t>Data-driven pricing removes guesswork</a:t>
            </a:r>
            <a:endParaRPr b="1"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b="1" lang="en-US" sz="1100">
                <a:latin typeface="Arial"/>
                <a:ea typeface="Arial"/>
                <a:cs typeface="Arial"/>
                <a:sym typeface="Arial"/>
              </a:rPr>
              <a:t>Cleaning data by handling missing values, outliers and Irrelevant features are removed to improves prediction quality.</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b="1" lang="en-US" sz="1100">
                <a:latin typeface="Arial"/>
                <a:ea typeface="Arial"/>
                <a:cs typeface="Arial"/>
                <a:sym typeface="Arial"/>
              </a:rPr>
              <a:t>Buyers, sellers, and investors can use these insights to make better real estate decisions.</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AutoNum type="arabicPeriod"/>
            </a:pPr>
            <a:r>
              <a:rPr lang="en-US" sz="1100">
                <a:latin typeface="Montserrat Medium"/>
                <a:ea typeface="Montserrat Medium"/>
                <a:cs typeface="Montserrat Medium"/>
                <a:sym typeface="Montserrat Medium"/>
              </a:rPr>
              <a:t>This project leverages </a:t>
            </a:r>
            <a:r>
              <a:rPr b="1" lang="en-US" sz="1100">
                <a:latin typeface="Montserrat Medium"/>
                <a:ea typeface="Montserrat Medium"/>
                <a:cs typeface="Montserrat Medium"/>
                <a:sym typeface="Montserrat Medium"/>
              </a:rPr>
              <a:t>data analytics</a:t>
            </a:r>
            <a:r>
              <a:rPr lang="en-US" sz="1100">
                <a:latin typeface="Montserrat Medium"/>
                <a:ea typeface="Montserrat Medium"/>
                <a:cs typeface="Montserrat Medium"/>
                <a:sym typeface="Montserrat Medium"/>
              </a:rPr>
              <a:t> to provide </a:t>
            </a:r>
            <a:r>
              <a:rPr b="1" lang="en-US" sz="1100">
                <a:latin typeface="Montserrat Medium"/>
                <a:ea typeface="Montserrat Medium"/>
                <a:cs typeface="Montserrat Medium"/>
                <a:sym typeface="Montserrat Medium"/>
              </a:rPr>
              <a:t>accurate, data-driven house price predictions</a:t>
            </a:r>
            <a:endParaRPr sz="700">
              <a:latin typeface="Arial"/>
              <a:ea typeface="Arial"/>
              <a:cs typeface="Arial"/>
              <a:sym typeface="Arial"/>
            </a:endParaRPr>
          </a:p>
          <a:p>
            <a:pPr indent="0" lvl="0" marL="0" rtl="0" algn="l">
              <a:spcBef>
                <a:spcPts val="1200"/>
              </a:spcBef>
              <a:spcAft>
                <a:spcPts val="0"/>
              </a:spcAft>
              <a:buNone/>
            </a:pPr>
            <a:r>
              <a:t/>
            </a:r>
            <a:endParaRPr/>
          </a:p>
        </p:txBody>
      </p:sp>
      <p:sp>
        <p:nvSpPr>
          <p:cNvPr id="88" name="Google Shape;88;g332e3568047_9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32e3568047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332e3568047_5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Nominal</a:t>
            </a:r>
            <a:r>
              <a:rPr lang="en-US" sz="1100">
                <a:latin typeface="Arial"/>
                <a:ea typeface="Arial"/>
                <a:cs typeface="Arial"/>
                <a:sym typeface="Arial"/>
              </a:rPr>
              <a:t> features were encoded using one hot encoding and ordinal were encoded using numerical encoding.</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z score threshold : 99.7% falls within 3 standard deviations.</a:t>
            </a:r>
            <a:endParaRPr/>
          </a:p>
        </p:txBody>
      </p:sp>
      <p:sp>
        <p:nvSpPr>
          <p:cNvPr id="163" name="Google Shape;163;g332e3568047_5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2f85d2653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332f85d2653_1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332f85d2653_1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2f85d2653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332f85d2653_5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ensures half baths have half the weight</a:t>
            </a:r>
            <a:endParaRPr/>
          </a:p>
        </p:txBody>
      </p:sp>
      <p:sp>
        <p:nvSpPr>
          <p:cNvPr id="203" name="Google Shape;203;g332f85d2653_5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35" name="Shape 35"/>
        <p:cNvGrpSpPr/>
        <p:nvPr/>
      </p:nvGrpSpPr>
      <p:grpSpPr>
        <a:xfrm>
          <a:off x="0" y="0"/>
          <a:ext cx="0" cy="0"/>
          <a:chOff x="0" y="0"/>
          <a:chExt cx="0" cy="0"/>
        </a:xfrm>
      </p:grpSpPr>
      <p:sp>
        <p:nvSpPr>
          <p:cNvPr id="36" name="Google Shape;36;p11"/>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11"/>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38" name="Shape 38"/>
        <p:cNvGrpSpPr/>
        <p:nvPr/>
      </p:nvGrpSpPr>
      <p:grpSpPr>
        <a:xfrm>
          <a:off x="0" y="0"/>
          <a:ext cx="0" cy="0"/>
          <a:chOff x="0" y="0"/>
          <a:chExt cx="0" cy="0"/>
        </a:xfrm>
      </p:grpSpPr>
      <p:sp>
        <p:nvSpPr>
          <p:cNvPr id="39" name="Google Shape;39;p12"/>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2"/>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spTree>
      <p:nvGrpSpPr>
        <p:cNvPr id="41" name="Shape 41"/>
        <p:cNvGrpSpPr/>
        <p:nvPr/>
      </p:nvGrpSpPr>
      <p:grpSpPr>
        <a:xfrm>
          <a:off x="0" y="0"/>
          <a:ext cx="0" cy="0"/>
          <a:chOff x="0" y="0"/>
          <a:chExt cx="0" cy="0"/>
        </a:xfrm>
      </p:grpSpPr>
      <p:sp>
        <p:nvSpPr>
          <p:cNvPr id="42" name="Google Shape;42;p13"/>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3"/>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spTree>
      <p:nvGrpSpPr>
        <p:cNvPr id="44" name="Shape 44"/>
        <p:cNvGrpSpPr/>
        <p:nvPr/>
      </p:nvGrpSpPr>
      <p:grpSpPr>
        <a:xfrm>
          <a:off x="0" y="0"/>
          <a:ext cx="0" cy="0"/>
          <a:chOff x="0" y="0"/>
          <a:chExt cx="0" cy="0"/>
        </a:xfrm>
      </p:grpSpPr>
      <p:sp>
        <p:nvSpPr>
          <p:cNvPr id="45" name="Google Shape;45;p14"/>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4"/>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3" name="Shape 13"/>
        <p:cNvGrpSpPr/>
        <p:nvPr/>
      </p:nvGrpSpPr>
      <p:grpSpPr>
        <a:xfrm>
          <a:off x="0" y="0"/>
          <a:ext cx="0" cy="0"/>
          <a:chOff x="0" y="0"/>
          <a:chExt cx="0" cy="0"/>
        </a:xfrm>
      </p:grpSpPr>
      <p:sp>
        <p:nvSpPr>
          <p:cNvPr id="14" name="Google Shape;14;p3"/>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6" name="Shape 16"/>
        <p:cNvGrpSpPr/>
        <p:nvPr/>
      </p:nvGrpSpPr>
      <p:grpSpPr>
        <a:xfrm>
          <a:off x="0" y="0"/>
          <a:ext cx="0" cy="0"/>
          <a:chOff x="0" y="0"/>
          <a:chExt cx="0" cy="0"/>
        </a:xfrm>
      </p:grpSpPr>
      <p:sp>
        <p:nvSpPr>
          <p:cNvPr id="17" name="Google Shape;17;p4"/>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19" name="Shape 19"/>
        <p:cNvGrpSpPr/>
        <p:nvPr/>
      </p:nvGrpSpPr>
      <p:grpSpPr>
        <a:xfrm>
          <a:off x="0" y="0"/>
          <a:ext cx="0" cy="0"/>
          <a:chOff x="0" y="0"/>
          <a:chExt cx="0" cy="0"/>
        </a:xfrm>
      </p:grpSpPr>
      <p:sp>
        <p:nvSpPr>
          <p:cNvPr id="20" name="Google Shape;20;p5"/>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5"/>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2" name="Shape 22"/>
        <p:cNvGrpSpPr/>
        <p:nvPr/>
      </p:nvGrpSpPr>
      <p:grpSpPr>
        <a:xfrm>
          <a:off x="0" y="0"/>
          <a:ext cx="0" cy="0"/>
          <a:chOff x="0" y="0"/>
          <a:chExt cx="0" cy="0"/>
        </a:xfrm>
      </p:grpSpPr>
      <p:sp>
        <p:nvSpPr>
          <p:cNvPr id="23" name="Google Shape;23;p6"/>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6"/>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25" name="Shape 25"/>
        <p:cNvGrpSpPr/>
        <p:nvPr/>
      </p:nvGrpSpPr>
      <p:grpSpPr>
        <a:xfrm>
          <a:off x="0" y="0"/>
          <a:ext cx="0" cy="0"/>
          <a:chOff x="0" y="0"/>
          <a:chExt cx="0" cy="0"/>
        </a:xfrm>
      </p:grpSpPr>
      <p:sp>
        <p:nvSpPr>
          <p:cNvPr id="26" name="Google Shape;26;p7"/>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7"/>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28" name="Shape 2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29" name="Shape 29"/>
        <p:cNvGrpSpPr/>
        <p:nvPr/>
      </p:nvGrpSpPr>
      <p:grpSpPr>
        <a:xfrm>
          <a:off x="0" y="0"/>
          <a:ext cx="0" cy="0"/>
          <a:chOff x="0" y="0"/>
          <a:chExt cx="0" cy="0"/>
        </a:xfrm>
      </p:grpSpPr>
      <p:sp>
        <p:nvSpPr>
          <p:cNvPr id="30" name="Google Shape;30;p9"/>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9"/>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2" name="Shape 32"/>
        <p:cNvGrpSpPr/>
        <p:nvPr/>
      </p:nvGrpSpPr>
      <p:grpSpPr>
        <a:xfrm>
          <a:off x="0" y="0"/>
          <a:ext cx="0" cy="0"/>
          <a:chOff x="0" y="0"/>
          <a:chExt cx="0" cy="0"/>
        </a:xfrm>
      </p:grpSpPr>
      <p:sp>
        <p:nvSpPr>
          <p:cNvPr id="33" name="Google Shape;33;p10"/>
          <p:cNvSpPr/>
          <p:nvPr/>
        </p:nvSpPr>
        <p:spPr>
          <a:xfrm>
            <a:off x="0" y="0"/>
            <a:ext cx="14630400" cy="8229600"/>
          </a:xfrm>
          <a:prstGeom prst="rect">
            <a:avLst/>
          </a:prstGeom>
          <a:solidFill>
            <a:srgbClr val="421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0" y="0"/>
            <a:ext cx="14630400" cy="8229600"/>
          </a:xfrm>
          <a:prstGeom prst="rect">
            <a:avLst/>
          </a:prstGeom>
          <a:solidFill>
            <a:srgbClr val="5C24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34.png"/><Relationship Id="rId7"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32.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pic>
        <p:nvPicPr>
          <p:cNvPr descr="preencoded.png" id="52" name="Google Shape;52;p15"/>
          <p:cNvPicPr preferRelativeResize="0"/>
          <p:nvPr/>
        </p:nvPicPr>
        <p:blipFill rotWithShape="1">
          <a:blip r:embed="rId3">
            <a:alphaModFix/>
          </a:blip>
          <a:srcRect b="0" l="0" r="0" t="0"/>
          <a:stretch/>
        </p:blipFill>
        <p:spPr>
          <a:xfrm>
            <a:off x="0" y="0"/>
            <a:ext cx="6065924" cy="8229600"/>
          </a:xfrm>
          <a:prstGeom prst="rect">
            <a:avLst/>
          </a:prstGeom>
          <a:noFill/>
          <a:ln>
            <a:noFill/>
          </a:ln>
        </p:spPr>
      </p:pic>
      <p:sp>
        <p:nvSpPr>
          <p:cNvPr id="53" name="Google Shape;53;p15"/>
          <p:cNvSpPr/>
          <p:nvPr/>
        </p:nvSpPr>
        <p:spPr>
          <a:xfrm>
            <a:off x="6319225" y="2027875"/>
            <a:ext cx="8987700" cy="34866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5050" u="none" cap="none" strike="noStrike">
                <a:solidFill>
                  <a:srgbClr val="FFB393"/>
                </a:solidFill>
                <a:latin typeface="Brygada 1918"/>
                <a:ea typeface="Brygada 1918"/>
                <a:cs typeface="Brygada 1918"/>
                <a:sym typeface="Brygada 1918"/>
              </a:rPr>
              <a:t>Predicting Tomorrow's Home: The Future of House Prices</a:t>
            </a:r>
            <a:endParaRPr b="0" i="0" sz="5050" u="none" cap="none" strike="noStrike"/>
          </a:p>
        </p:txBody>
      </p:sp>
      <p:sp>
        <p:nvSpPr>
          <p:cNvPr id="54" name="Google Shape;54;p15"/>
          <p:cNvSpPr/>
          <p:nvPr/>
        </p:nvSpPr>
        <p:spPr>
          <a:xfrm>
            <a:off x="10697385" y="5910009"/>
            <a:ext cx="7645500" cy="1712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lang="en-US" sz="2550">
                <a:solidFill>
                  <a:schemeClr val="lt1"/>
                </a:solidFill>
                <a:latin typeface="Montserrat Medium"/>
                <a:ea typeface="Montserrat Medium"/>
                <a:cs typeface="Montserrat Medium"/>
                <a:sym typeface="Montserrat Medium"/>
              </a:rPr>
              <a:t>Shristi Harish Nayak</a:t>
            </a:r>
            <a:endParaRPr sz="2550">
              <a:solidFill>
                <a:schemeClr val="lt1"/>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lang="en-US" sz="2550">
                <a:solidFill>
                  <a:schemeClr val="lt1"/>
                </a:solidFill>
                <a:latin typeface="Montserrat Medium"/>
                <a:ea typeface="Montserrat Medium"/>
                <a:cs typeface="Montserrat Medium"/>
                <a:sym typeface="Montserrat Medium"/>
              </a:rPr>
              <a:t>Sai Anish Nemalikanti</a:t>
            </a:r>
            <a:endParaRPr sz="2550">
              <a:solidFill>
                <a:schemeClr val="lt1"/>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lang="en-US" sz="2550">
                <a:solidFill>
                  <a:schemeClr val="lt1"/>
                </a:solidFill>
                <a:latin typeface="Montserrat Medium"/>
                <a:ea typeface="Montserrat Medium"/>
                <a:cs typeface="Montserrat Medium"/>
                <a:sym typeface="Montserrat Medium"/>
              </a:rPr>
              <a:t>Rohith Mahakala</a:t>
            </a:r>
            <a:endParaRPr b="0" i="0" sz="2550" u="none" cap="none" strike="noStrike">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4"/>
          <p:cNvSpPr/>
          <p:nvPr/>
        </p:nvSpPr>
        <p:spPr>
          <a:xfrm>
            <a:off x="671632" y="735806"/>
            <a:ext cx="7800737" cy="127920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B393"/>
              </a:buClr>
              <a:buSzPts val="4000"/>
              <a:buFont typeface="Brygada 1918"/>
              <a:buNone/>
            </a:pPr>
            <a:r>
              <a:rPr b="1" i="0" lang="en-US" sz="4000" u="none" cap="none" strike="noStrike">
                <a:solidFill>
                  <a:srgbClr val="FFB393"/>
                </a:solidFill>
                <a:latin typeface="Brygada 1918"/>
                <a:ea typeface="Brygada 1918"/>
                <a:cs typeface="Brygada 1918"/>
                <a:sym typeface="Brygada 1918"/>
              </a:rPr>
              <a:t>Key Price Drivers: Quality Over Quantity</a:t>
            </a:r>
            <a:endParaRPr b="0" i="0" sz="4000" u="none" cap="none" strike="noStrike"/>
          </a:p>
        </p:txBody>
      </p:sp>
      <p:sp>
        <p:nvSpPr>
          <p:cNvPr id="224" name="Google Shape;224;p24"/>
          <p:cNvSpPr/>
          <p:nvPr/>
        </p:nvSpPr>
        <p:spPr>
          <a:xfrm>
            <a:off x="671632" y="2518648"/>
            <a:ext cx="431721" cy="431721"/>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734020" y="2542639"/>
            <a:ext cx="306943" cy="3837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1</a:t>
            </a:r>
            <a:endParaRPr b="0" i="0" sz="2400" u="none" cap="none" strike="noStrike"/>
          </a:p>
        </p:txBody>
      </p:sp>
      <p:sp>
        <p:nvSpPr>
          <p:cNvPr id="226" name="Google Shape;226;p24"/>
          <p:cNvSpPr/>
          <p:nvPr/>
        </p:nvSpPr>
        <p:spPr>
          <a:xfrm>
            <a:off x="1295162" y="2518648"/>
            <a:ext cx="3180993" cy="63960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Quality Trumps Everything</a:t>
            </a:r>
            <a:endParaRPr b="0" i="0" sz="2000" u="none" cap="none" strike="noStrike"/>
          </a:p>
        </p:txBody>
      </p:sp>
      <p:sp>
        <p:nvSpPr>
          <p:cNvPr id="227" name="Google Shape;227;p24"/>
          <p:cNvSpPr/>
          <p:nvPr/>
        </p:nvSpPr>
        <p:spPr>
          <a:xfrm>
            <a:off x="1295162" y="3273385"/>
            <a:ext cx="3180993" cy="245649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Our analysis reveals that house price is primarily driven by quality and space rather than land size or extra amenities. The overall quality rating shows the strongest correlation with sale price, confirming that condition matters most to buyers.</a:t>
            </a:r>
            <a:endParaRPr b="0" i="0" sz="1500" u="none" cap="none" strike="noStrike"/>
          </a:p>
        </p:txBody>
      </p:sp>
      <p:sp>
        <p:nvSpPr>
          <p:cNvPr id="228" name="Google Shape;228;p24"/>
          <p:cNvSpPr/>
          <p:nvPr/>
        </p:nvSpPr>
        <p:spPr>
          <a:xfrm>
            <a:off x="4667964" y="2518648"/>
            <a:ext cx="431721" cy="431721"/>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4730353" y="2542639"/>
            <a:ext cx="306943" cy="38373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2</a:t>
            </a:r>
            <a:endParaRPr b="0" i="0" sz="2400" u="none" cap="none" strike="noStrike"/>
          </a:p>
        </p:txBody>
      </p:sp>
      <p:sp>
        <p:nvSpPr>
          <p:cNvPr id="230" name="Google Shape;230;p24"/>
          <p:cNvSpPr/>
          <p:nvPr/>
        </p:nvSpPr>
        <p:spPr>
          <a:xfrm>
            <a:off x="5291495" y="2518648"/>
            <a:ext cx="2558534" cy="319802"/>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Renovation Value</a:t>
            </a:r>
            <a:endParaRPr b="0" i="0" sz="2000" u="none" cap="none" strike="noStrike"/>
          </a:p>
        </p:txBody>
      </p:sp>
      <p:sp>
        <p:nvSpPr>
          <p:cNvPr id="231" name="Google Shape;231;p24"/>
          <p:cNvSpPr/>
          <p:nvPr/>
        </p:nvSpPr>
        <p:spPr>
          <a:xfrm>
            <a:off x="5291495" y="2953583"/>
            <a:ext cx="3180993" cy="2456498"/>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Renovated homes and newer constructions tend to sell at higher prices. Year built and year remodeled both show strong positive correlations with price, indicating buyers will pay premium for updated properties.</a:t>
            </a:r>
            <a:endParaRPr b="0" i="0" sz="1500" u="none" cap="none" strike="noStrike"/>
          </a:p>
        </p:txBody>
      </p:sp>
      <p:sp>
        <p:nvSpPr>
          <p:cNvPr id="232" name="Google Shape;232;p24"/>
          <p:cNvSpPr/>
          <p:nvPr/>
        </p:nvSpPr>
        <p:spPr>
          <a:xfrm>
            <a:off x="671645" y="6373891"/>
            <a:ext cx="431700" cy="4317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734020" y="6397882"/>
            <a:ext cx="306900" cy="383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3</a:t>
            </a:r>
            <a:endParaRPr b="0" i="0" sz="2400" u="none" cap="none" strike="noStrike"/>
          </a:p>
        </p:txBody>
      </p:sp>
      <p:sp>
        <p:nvSpPr>
          <p:cNvPr id="234" name="Google Shape;234;p24"/>
          <p:cNvSpPr/>
          <p:nvPr/>
        </p:nvSpPr>
        <p:spPr>
          <a:xfrm>
            <a:off x="1295237" y="6429853"/>
            <a:ext cx="4062900" cy="319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Luxury Add-ons: Minimal Impact</a:t>
            </a:r>
            <a:endParaRPr b="0" i="0" sz="2000" u="none" cap="none" strike="noStrike"/>
          </a:p>
        </p:txBody>
      </p:sp>
      <p:sp>
        <p:nvSpPr>
          <p:cNvPr id="235" name="Google Shape;235;p24"/>
          <p:cNvSpPr/>
          <p:nvPr/>
        </p:nvSpPr>
        <p:spPr>
          <a:xfrm>
            <a:off x="1295225" y="6898513"/>
            <a:ext cx="7177200" cy="9213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Interestingly, luxury add-ons like pools and porches have minimal impact on pricing. This challenges the common assumption that expensive amenities automatically translate to higher resale value.</a:t>
            </a:r>
            <a:endParaRPr b="0" i="0" sz="1500" u="none" cap="none" strike="noStrike"/>
          </a:p>
        </p:txBody>
      </p:sp>
      <p:pic>
        <p:nvPicPr>
          <p:cNvPr id="236" name="Google Shape;236;p24"/>
          <p:cNvPicPr preferRelativeResize="0"/>
          <p:nvPr/>
        </p:nvPicPr>
        <p:blipFill>
          <a:blip r:embed="rId3">
            <a:alphaModFix/>
          </a:blip>
          <a:stretch>
            <a:fillRect/>
          </a:stretch>
        </p:blipFill>
        <p:spPr>
          <a:xfrm>
            <a:off x="8780900" y="896776"/>
            <a:ext cx="5508451" cy="6973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5"/>
          <p:cNvSpPr/>
          <p:nvPr/>
        </p:nvSpPr>
        <p:spPr>
          <a:xfrm>
            <a:off x="749260" y="1425893"/>
            <a:ext cx="12794813" cy="713542"/>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Key Insights from Feature Correlation Analysis</a:t>
            </a:r>
            <a:endParaRPr b="0" i="0" sz="4450" u="none" cap="none" strike="noStrike"/>
          </a:p>
        </p:txBody>
      </p:sp>
      <p:sp>
        <p:nvSpPr>
          <p:cNvPr id="243" name="Google Shape;243;p25"/>
          <p:cNvSpPr/>
          <p:nvPr/>
        </p:nvSpPr>
        <p:spPr>
          <a:xfrm>
            <a:off x="749260" y="2567583"/>
            <a:ext cx="4234577" cy="2967871"/>
          </a:xfrm>
          <a:prstGeom prst="roundRect">
            <a:avLst>
              <a:gd fmla="val 108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a:off x="963335" y="2781657"/>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Strong Price Drivers</a:t>
            </a:r>
            <a:endParaRPr b="0" i="0" sz="2200" u="none" cap="none" strike="noStrike"/>
          </a:p>
        </p:txBody>
      </p:sp>
      <p:sp>
        <p:nvSpPr>
          <p:cNvPr id="245" name="Google Shape;245;p25"/>
          <p:cNvSpPr/>
          <p:nvPr/>
        </p:nvSpPr>
        <p:spPr>
          <a:xfrm>
            <a:off x="963335" y="3266837"/>
            <a:ext cx="3806428" cy="205454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TotalBsmtSF and GrLivArea show strong correlations with SalePrice, confirming that living space and basement size are significant price determinants in the housing market.</a:t>
            </a:r>
            <a:endParaRPr b="0" i="0" sz="1650" u="none" cap="none" strike="noStrike"/>
          </a:p>
        </p:txBody>
      </p:sp>
      <p:sp>
        <p:nvSpPr>
          <p:cNvPr id="246" name="Google Shape;246;p25"/>
          <p:cNvSpPr/>
          <p:nvPr/>
        </p:nvSpPr>
        <p:spPr>
          <a:xfrm>
            <a:off x="5197912" y="2567583"/>
            <a:ext cx="4234577" cy="2967871"/>
          </a:xfrm>
          <a:prstGeom prst="roundRect">
            <a:avLst>
              <a:gd fmla="val 108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5411986" y="2781657"/>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Weak Correlations</a:t>
            </a:r>
            <a:endParaRPr b="0" i="0" sz="2200" u="none" cap="none" strike="noStrike"/>
          </a:p>
        </p:txBody>
      </p:sp>
      <p:sp>
        <p:nvSpPr>
          <p:cNvPr id="248" name="Google Shape;248;p25"/>
          <p:cNvSpPr/>
          <p:nvPr/>
        </p:nvSpPr>
        <p:spPr>
          <a:xfrm>
            <a:off x="5411986" y="3266837"/>
            <a:ext cx="3806428" cy="171211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LotArea doesn't display a strong pattern with sale prices, indicating that land size alone is not a primary driver of home valuation in this market.</a:t>
            </a:r>
            <a:endParaRPr b="0" i="0" sz="1650" u="none" cap="none" strike="noStrike"/>
          </a:p>
        </p:txBody>
      </p:sp>
      <p:sp>
        <p:nvSpPr>
          <p:cNvPr id="249" name="Google Shape;249;p25"/>
          <p:cNvSpPr/>
          <p:nvPr/>
        </p:nvSpPr>
        <p:spPr>
          <a:xfrm>
            <a:off x="9646563" y="2567583"/>
            <a:ext cx="4234577" cy="2967871"/>
          </a:xfrm>
          <a:prstGeom prst="roundRect">
            <a:avLst>
              <a:gd fmla="val 108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a:off x="9860637" y="2781657"/>
            <a:ext cx="3532108"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Non-Linear Relationships</a:t>
            </a:r>
            <a:endParaRPr b="0" i="0" sz="2200" u="none" cap="none" strike="noStrike"/>
          </a:p>
        </p:txBody>
      </p:sp>
      <p:sp>
        <p:nvSpPr>
          <p:cNvPr id="251" name="Google Shape;251;p25"/>
          <p:cNvSpPr/>
          <p:nvPr/>
        </p:nvSpPr>
        <p:spPr>
          <a:xfrm>
            <a:off x="9860637" y="3266837"/>
            <a:ext cx="3806428" cy="1712119"/>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Some feature relationships appear non-linear, suggesting we may need to transform certain variables to improve our predictive model's accuracy.</a:t>
            </a:r>
            <a:endParaRPr b="0" i="0" sz="1650" u="none" cap="none" strike="noStrike"/>
          </a:p>
        </p:txBody>
      </p:sp>
      <p:sp>
        <p:nvSpPr>
          <p:cNvPr id="252" name="Google Shape;252;p25"/>
          <p:cNvSpPr/>
          <p:nvPr/>
        </p:nvSpPr>
        <p:spPr>
          <a:xfrm>
            <a:off x="749260" y="6106342"/>
            <a:ext cx="13131900" cy="1027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These findings matter because they help us identify which features deserve more weight in our analysis. Our next step will be to consider dropping or adjusting less significant features like LotArea to reduce noise and improve our model's performance.</a:t>
            </a:r>
            <a:endParaRPr b="0" i="0" sz="1650" u="none" cap="none" strike="noStrike"/>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p:nvPr/>
        </p:nvSpPr>
        <p:spPr>
          <a:xfrm>
            <a:off x="526504" y="413750"/>
            <a:ext cx="8715000" cy="501600"/>
          </a:xfrm>
          <a:prstGeom prst="rect">
            <a:avLst/>
          </a:prstGeom>
          <a:noFill/>
          <a:ln>
            <a:noFill/>
          </a:ln>
        </p:spPr>
        <p:txBody>
          <a:bodyPr anchorCtr="0" anchor="t" bIns="0" lIns="0" spcFirstLastPara="1" rIns="0" wrap="square" tIns="0">
            <a:noAutofit/>
          </a:bodyPr>
          <a:lstStyle/>
          <a:p>
            <a:pPr indent="0" lvl="0" marL="0" marR="0" rtl="0" algn="l">
              <a:lnSpc>
                <a:spcPct val="123809"/>
              </a:lnSpc>
              <a:spcBef>
                <a:spcPts val="0"/>
              </a:spcBef>
              <a:spcAft>
                <a:spcPts val="0"/>
              </a:spcAft>
              <a:buClr>
                <a:srgbClr val="FFB393"/>
              </a:buClr>
              <a:buSzPts val="3150"/>
              <a:buFont typeface="Brygada 1918"/>
              <a:buNone/>
            </a:pPr>
            <a:r>
              <a:rPr b="1" i="0" lang="en-US" sz="3150" u="none" cap="none" strike="noStrike">
                <a:solidFill>
                  <a:srgbClr val="FFB393"/>
                </a:solidFill>
                <a:latin typeface="Brygada 1918"/>
                <a:ea typeface="Brygada 1918"/>
                <a:cs typeface="Brygada 1918"/>
                <a:sym typeface="Brygada 1918"/>
              </a:rPr>
              <a:t>Price Distribution Analysis</a:t>
            </a:r>
            <a:endParaRPr b="0" i="0" sz="3150" u="none" cap="none" strike="noStrike"/>
          </a:p>
        </p:txBody>
      </p:sp>
      <p:sp>
        <p:nvSpPr>
          <p:cNvPr id="259" name="Google Shape;259;p26"/>
          <p:cNvSpPr/>
          <p:nvPr/>
        </p:nvSpPr>
        <p:spPr>
          <a:xfrm>
            <a:off x="526494" y="6233666"/>
            <a:ext cx="13577400" cy="4815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4CAB8"/>
              </a:buClr>
              <a:buSzPts val="1150"/>
              <a:buFont typeface="Montserrat Medium"/>
              <a:buNone/>
            </a:pPr>
            <a:r>
              <a:rPr b="1" i="0" lang="en-US" sz="1150" u="none" cap="none" strike="noStrike">
                <a:solidFill>
                  <a:srgbClr val="F4CAB8"/>
                </a:solidFill>
                <a:latin typeface="Montserrat"/>
                <a:ea typeface="Montserrat"/>
                <a:cs typeface="Montserrat"/>
                <a:sym typeface="Montserrat"/>
              </a:rPr>
              <a:t>The majority of homes in our dataset are priced between $100,000 and $200,000, which is the sweet spot for most buyers. The right-skewed distribution shows that while most houses are affordable, a few luxury homes exceed $500,000, which act as outliers.</a:t>
            </a:r>
            <a:endParaRPr b="1" i="0" sz="1150" u="none" cap="none" strike="noStrike"/>
          </a:p>
        </p:txBody>
      </p:sp>
      <p:sp>
        <p:nvSpPr>
          <p:cNvPr id="260" name="Google Shape;260;p26"/>
          <p:cNvSpPr/>
          <p:nvPr/>
        </p:nvSpPr>
        <p:spPr>
          <a:xfrm>
            <a:off x="526494" y="6951817"/>
            <a:ext cx="13577400" cy="481500"/>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F4CAB8"/>
              </a:buClr>
              <a:buSzPts val="1150"/>
              <a:buFont typeface="Montserrat Medium"/>
              <a:buNone/>
            </a:pPr>
            <a:r>
              <a:rPr b="1" i="0" lang="en-US" sz="1150" u="none" cap="none" strike="noStrike">
                <a:solidFill>
                  <a:srgbClr val="F4CAB8"/>
                </a:solidFill>
                <a:latin typeface="Montserrat"/>
                <a:ea typeface="Montserrat"/>
                <a:cs typeface="Montserrat"/>
                <a:sym typeface="Montserrat"/>
              </a:rPr>
              <a:t>The peak around $140,000 indicates the most common price range for homes in Ames. This helps us understand the market trend—most homes are affordable, but we have high-end properties that can skew analysis. We might need to handle outliers carefully to avoid them skewing our conclusions.</a:t>
            </a:r>
            <a:endParaRPr b="1" i="0" sz="1150" u="none" cap="none" strike="noStrike"/>
          </a:p>
        </p:txBody>
      </p:sp>
      <p:pic>
        <p:nvPicPr>
          <p:cNvPr id="261" name="Google Shape;261;p26"/>
          <p:cNvPicPr preferRelativeResize="0"/>
          <p:nvPr/>
        </p:nvPicPr>
        <p:blipFill>
          <a:blip r:embed="rId3">
            <a:alphaModFix/>
          </a:blip>
          <a:stretch>
            <a:fillRect/>
          </a:stretch>
        </p:blipFill>
        <p:spPr>
          <a:xfrm>
            <a:off x="2450900" y="1450000"/>
            <a:ext cx="9882250" cy="4457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p:nvPr/>
        </p:nvSpPr>
        <p:spPr>
          <a:xfrm>
            <a:off x="670560" y="243633"/>
            <a:ext cx="6790800" cy="7134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Living Area: Size Matters</a:t>
            </a:r>
            <a:endParaRPr b="0" i="0" sz="4450" u="none" cap="none" strike="noStrike"/>
          </a:p>
        </p:txBody>
      </p:sp>
      <p:sp>
        <p:nvSpPr>
          <p:cNvPr id="268" name="Google Shape;268;p27"/>
          <p:cNvSpPr/>
          <p:nvPr/>
        </p:nvSpPr>
        <p:spPr>
          <a:xfrm>
            <a:off x="670560" y="1256285"/>
            <a:ext cx="28545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Size Distribution</a:t>
            </a:r>
            <a:endParaRPr b="0" i="0" sz="2200" u="none" cap="none" strike="noStrike"/>
          </a:p>
        </p:txBody>
      </p:sp>
      <p:sp>
        <p:nvSpPr>
          <p:cNvPr id="269" name="Google Shape;269;p27"/>
          <p:cNvSpPr/>
          <p:nvPr/>
        </p:nvSpPr>
        <p:spPr>
          <a:xfrm>
            <a:off x="670560" y="1714740"/>
            <a:ext cx="4028700" cy="20544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The majority of houses have living spaces between 1,000 to 2,500 sqft. However, some homes are way larger, even above 4,000 sqft</a:t>
            </a:r>
            <a:r>
              <a:rPr lang="en-US" sz="1650">
                <a:solidFill>
                  <a:srgbClr val="F4CAB8"/>
                </a:solidFill>
                <a:latin typeface="Montserrat Medium"/>
                <a:ea typeface="Montserrat Medium"/>
                <a:cs typeface="Montserrat Medium"/>
                <a:sym typeface="Montserrat Medium"/>
              </a:rPr>
              <a:t> </a:t>
            </a:r>
            <a:r>
              <a:rPr b="0" i="0" lang="en-US" sz="1650" u="none" cap="none" strike="noStrike">
                <a:solidFill>
                  <a:srgbClr val="F4CAB8"/>
                </a:solidFill>
                <a:latin typeface="Montserrat Medium"/>
                <a:ea typeface="Montserrat Medium"/>
                <a:cs typeface="Montserrat Medium"/>
                <a:sym typeface="Montserrat Medium"/>
              </a:rPr>
              <a:t>these are outliers that might be unique properties or investment homes.</a:t>
            </a:r>
            <a:endParaRPr b="0" i="0" sz="1650" u="none" cap="none" strike="noStrike"/>
          </a:p>
        </p:txBody>
      </p:sp>
      <p:sp>
        <p:nvSpPr>
          <p:cNvPr id="270" name="Google Shape;270;p27"/>
          <p:cNvSpPr/>
          <p:nvPr/>
        </p:nvSpPr>
        <p:spPr>
          <a:xfrm>
            <a:off x="670562" y="4392960"/>
            <a:ext cx="34044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Size vs. Price Correlation</a:t>
            </a:r>
            <a:endParaRPr b="0" i="0" sz="2200" u="none" cap="none" strike="noStrike"/>
          </a:p>
        </p:txBody>
      </p:sp>
      <p:sp>
        <p:nvSpPr>
          <p:cNvPr id="271" name="Google Shape;271;p27"/>
          <p:cNvSpPr/>
          <p:nvPr/>
        </p:nvSpPr>
        <p:spPr>
          <a:xfrm>
            <a:off x="670600" y="4896425"/>
            <a:ext cx="4028700" cy="2739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The larger the living area, the higher the sale price</a:t>
            </a:r>
            <a:r>
              <a:rPr lang="en-US" sz="1650">
                <a:solidFill>
                  <a:srgbClr val="F4CAB8"/>
                </a:solidFill>
                <a:latin typeface="Montserrat Medium"/>
                <a:ea typeface="Montserrat Medium"/>
                <a:cs typeface="Montserrat Medium"/>
                <a:sym typeface="Montserrat Medium"/>
              </a:rPr>
              <a:t> </a:t>
            </a:r>
            <a:r>
              <a:rPr b="0" i="0" lang="en-US" sz="1650" u="none" cap="none" strike="noStrike">
                <a:solidFill>
                  <a:srgbClr val="F4CAB8"/>
                </a:solidFill>
                <a:latin typeface="Montserrat Medium"/>
                <a:ea typeface="Montserrat Medium"/>
                <a:cs typeface="Montserrat Medium"/>
                <a:sym typeface="Montserrat Medium"/>
              </a:rPr>
              <a:t>a clear positive correlation. However, a few very large houses are selling for much lower than expected. This could indicate poor condition, bad location, or market crashes affecting them.</a:t>
            </a:r>
            <a:endParaRPr b="0" i="0" sz="1650" u="none" cap="none" strike="noStrike"/>
          </a:p>
        </p:txBody>
      </p:sp>
      <p:sp>
        <p:nvSpPr>
          <p:cNvPr id="272" name="Google Shape;272;p27"/>
          <p:cNvSpPr/>
          <p:nvPr/>
        </p:nvSpPr>
        <p:spPr>
          <a:xfrm>
            <a:off x="5023439" y="2771610"/>
            <a:ext cx="28545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Implications</a:t>
            </a:r>
            <a:endParaRPr b="0" i="0" sz="2200" u="none" cap="none" strike="noStrike"/>
          </a:p>
        </p:txBody>
      </p:sp>
      <p:sp>
        <p:nvSpPr>
          <p:cNvPr id="273" name="Google Shape;273;p27"/>
          <p:cNvSpPr/>
          <p:nvPr/>
        </p:nvSpPr>
        <p:spPr>
          <a:xfrm>
            <a:off x="5023452" y="3264565"/>
            <a:ext cx="4028700" cy="23970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Buyers pay for space, but size alone doesn't guarantee high prices. This confirms that size matters in home pricing but also raises a red flag about extreme values. Our next step is to investigate why those large homes have outlier status.</a:t>
            </a:r>
            <a:endParaRPr b="0" i="0" sz="1650" u="none" cap="none" strike="noStrike"/>
          </a:p>
        </p:txBody>
      </p:sp>
      <p:pic>
        <p:nvPicPr>
          <p:cNvPr id="274" name="Google Shape;274;p27"/>
          <p:cNvPicPr preferRelativeResize="0"/>
          <p:nvPr/>
        </p:nvPicPr>
        <p:blipFill>
          <a:blip r:embed="rId3">
            <a:alphaModFix/>
          </a:blip>
          <a:stretch>
            <a:fillRect/>
          </a:stretch>
        </p:blipFill>
        <p:spPr>
          <a:xfrm>
            <a:off x="9173175" y="957025"/>
            <a:ext cx="5157625" cy="2955400"/>
          </a:xfrm>
          <a:prstGeom prst="rect">
            <a:avLst/>
          </a:prstGeom>
          <a:noFill/>
          <a:ln>
            <a:noFill/>
          </a:ln>
        </p:spPr>
      </p:pic>
      <p:pic>
        <p:nvPicPr>
          <p:cNvPr id="275" name="Google Shape;275;p27"/>
          <p:cNvPicPr preferRelativeResize="0"/>
          <p:nvPr/>
        </p:nvPicPr>
        <p:blipFill>
          <a:blip r:embed="rId4">
            <a:alphaModFix/>
          </a:blip>
          <a:stretch>
            <a:fillRect/>
          </a:stretch>
        </p:blipFill>
        <p:spPr>
          <a:xfrm>
            <a:off x="9173175" y="4522975"/>
            <a:ext cx="5157625" cy="2836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descr="preencoded.png" id="281" name="Google Shape;281;p28"/>
          <p:cNvPicPr preferRelativeResize="0"/>
          <p:nvPr/>
        </p:nvPicPr>
        <p:blipFill rotWithShape="1">
          <a:blip r:embed="rId3">
            <a:alphaModFix/>
          </a:blip>
          <a:srcRect b="0" l="0" r="0" t="0"/>
          <a:stretch/>
        </p:blipFill>
        <p:spPr>
          <a:xfrm>
            <a:off x="0" y="0"/>
            <a:ext cx="14630400" cy="2578298"/>
          </a:xfrm>
          <a:prstGeom prst="rect">
            <a:avLst/>
          </a:prstGeom>
          <a:noFill/>
          <a:ln>
            <a:noFill/>
          </a:ln>
        </p:spPr>
      </p:pic>
      <p:sp>
        <p:nvSpPr>
          <p:cNvPr id="282" name="Google Shape;282;p28"/>
          <p:cNvSpPr/>
          <p:nvPr/>
        </p:nvSpPr>
        <p:spPr>
          <a:xfrm>
            <a:off x="72451" y="2721231"/>
            <a:ext cx="8643000" cy="6876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FB393"/>
              </a:buClr>
              <a:buSzPts val="4300"/>
              <a:buFont typeface="Brygada 1918"/>
              <a:buNone/>
            </a:pPr>
            <a:r>
              <a:rPr b="1" i="0" lang="en-US" sz="4300" u="none" cap="none" strike="noStrike">
                <a:solidFill>
                  <a:srgbClr val="FFB393"/>
                </a:solidFill>
                <a:latin typeface="Brygada 1918"/>
                <a:ea typeface="Brygada 1918"/>
                <a:cs typeface="Brygada 1918"/>
                <a:sym typeface="Brygada 1918"/>
              </a:rPr>
              <a:t>Neighborhood Impact on Pricing</a:t>
            </a:r>
            <a:endParaRPr b="0" i="0" sz="4300" u="none" cap="none" strike="noStrike"/>
          </a:p>
        </p:txBody>
      </p:sp>
      <p:sp>
        <p:nvSpPr>
          <p:cNvPr id="283" name="Google Shape;283;p28"/>
          <p:cNvSpPr/>
          <p:nvPr/>
        </p:nvSpPr>
        <p:spPr>
          <a:xfrm>
            <a:off x="174175" y="4142763"/>
            <a:ext cx="3845700" cy="2909100"/>
          </a:xfrm>
          <a:prstGeom prst="roundRect">
            <a:avLst>
              <a:gd fmla="val 879"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p:nvPr/>
        </p:nvSpPr>
        <p:spPr>
          <a:xfrm>
            <a:off x="380392" y="4258584"/>
            <a:ext cx="3326400" cy="343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4CAB8"/>
              </a:buClr>
              <a:buSzPts val="2150"/>
              <a:buFont typeface="Brygada 1918"/>
              <a:buNone/>
            </a:pPr>
            <a:r>
              <a:rPr b="1" i="0" lang="en-US" sz="2150" u="none" cap="none" strike="noStrike">
                <a:solidFill>
                  <a:srgbClr val="F4CAB8"/>
                </a:solidFill>
                <a:latin typeface="Brygada 1918"/>
                <a:ea typeface="Brygada 1918"/>
                <a:cs typeface="Brygada 1918"/>
                <a:sym typeface="Brygada 1918"/>
              </a:rPr>
              <a:t>Premium Neighborhoods</a:t>
            </a:r>
            <a:endParaRPr b="0" i="0" sz="2150" u="none" cap="none" strike="noStrike"/>
          </a:p>
        </p:txBody>
      </p:sp>
      <p:sp>
        <p:nvSpPr>
          <p:cNvPr id="285" name="Google Shape;285;p28"/>
          <p:cNvSpPr/>
          <p:nvPr/>
        </p:nvSpPr>
        <p:spPr>
          <a:xfrm>
            <a:off x="380275" y="4900988"/>
            <a:ext cx="3845700" cy="32382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4CAB8"/>
              </a:buClr>
              <a:buSzPts val="1600"/>
              <a:buFont typeface="Montserrat Medium"/>
              <a:buNone/>
            </a:pPr>
            <a:r>
              <a:rPr b="0" i="0" lang="en-US" sz="1600" u="none" cap="none" strike="noStrike">
                <a:solidFill>
                  <a:srgbClr val="F4CAB8"/>
                </a:solidFill>
                <a:latin typeface="Montserrat Medium"/>
                <a:ea typeface="Montserrat Medium"/>
                <a:cs typeface="Montserrat Medium"/>
                <a:sym typeface="Montserrat Medium"/>
              </a:rPr>
              <a:t>Not all neighborhoods are equal. Some, like 'StoneBr', 'NridgHt', and 'NoRidge', have higher median prices, meaning they are more desirable. </a:t>
            </a:r>
            <a:endParaRPr b="0" i="0" sz="1600" u="none" cap="none" strike="noStrike"/>
          </a:p>
        </p:txBody>
      </p:sp>
      <p:sp>
        <p:nvSpPr>
          <p:cNvPr id="286" name="Google Shape;286;p28"/>
          <p:cNvSpPr/>
          <p:nvPr/>
        </p:nvSpPr>
        <p:spPr>
          <a:xfrm>
            <a:off x="4283275" y="4142774"/>
            <a:ext cx="4257900" cy="2909100"/>
          </a:xfrm>
          <a:prstGeom prst="roundRect">
            <a:avLst>
              <a:gd fmla="val 879"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
          <p:cNvSpPr/>
          <p:nvPr/>
        </p:nvSpPr>
        <p:spPr>
          <a:xfrm>
            <a:off x="4516714" y="4348971"/>
            <a:ext cx="2750100" cy="343800"/>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F4CAB8"/>
              </a:buClr>
              <a:buSzPts val="2150"/>
              <a:buFont typeface="Brygada 1918"/>
              <a:buNone/>
            </a:pPr>
            <a:r>
              <a:rPr b="1" i="0" lang="en-US" sz="2150" u="none" cap="none" strike="noStrike">
                <a:solidFill>
                  <a:srgbClr val="F4CAB8"/>
                </a:solidFill>
                <a:latin typeface="Brygada 1918"/>
                <a:ea typeface="Brygada 1918"/>
                <a:cs typeface="Brygada 1918"/>
                <a:sym typeface="Brygada 1918"/>
              </a:rPr>
              <a:t>Location Premium</a:t>
            </a:r>
            <a:endParaRPr b="0" i="0" sz="2150" u="none" cap="none" strike="noStrike"/>
          </a:p>
        </p:txBody>
      </p:sp>
      <p:sp>
        <p:nvSpPr>
          <p:cNvPr id="288" name="Google Shape;288;p28"/>
          <p:cNvSpPr/>
          <p:nvPr/>
        </p:nvSpPr>
        <p:spPr>
          <a:xfrm>
            <a:off x="4489364" y="4901010"/>
            <a:ext cx="3845700" cy="23094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4CAB8"/>
              </a:buClr>
              <a:buSzPts val="1600"/>
              <a:buFont typeface="Montserrat Medium"/>
              <a:buNone/>
            </a:pPr>
            <a:r>
              <a:rPr b="0" i="0" lang="en-US" sz="1600" u="none" cap="none" strike="noStrike">
                <a:solidFill>
                  <a:srgbClr val="F4CAB8"/>
                </a:solidFill>
                <a:latin typeface="Montserrat Medium"/>
                <a:ea typeface="Montserrat Medium"/>
                <a:cs typeface="Montserrat Medium"/>
                <a:sym typeface="Montserrat Medium"/>
              </a:rPr>
              <a:t>Location has a direct impact on pricing</a:t>
            </a:r>
            <a:r>
              <a:rPr lang="en-US" sz="1600">
                <a:solidFill>
                  <a:srgbClr val="F4CAB8"/>
                </a:solidFill>
                <a:latin typeface="Montserrat Medium"/>
                <a:ea typeface="Montserrat Medium"/>
                <a:cs typeface="Montserrat Medium"/>
                <a:sym typeface="Montserrat Medium"/>
              </a:rPr>
              <a:t> </a:t>
            </a:r>
            <a:r>
              <a:rPr b="0" i="0" lang="en-US" sz="1600" u="none" cap="none" strike="noStrike">
                <a:solidFill>
                  <a:srgbClr val="F4CAB8"/>
                </a:solidFill>
                <a:latin typeface="Montserrat Medium"/>
                <a:ea typeface="Montserrat Medium"/>
                <a:cs typeface="Montserrat Medium"/>
                <a:sym typeface="Montserrat Medium"/>
              </a:rPr>
              <a:t>some buyers are willing to pay more for better areas. </a:t>
            </a:r>
            <a:endParaRPr b="0" i="0" sz="1600" u="none" cap="none" strike="noStrike"/>
          </a:p>
        </p:txBody>
      </p:sp>
      <p:pic>
        <p:nvPicPr>
          <p:cNvPr id="289" name="Google Shape;289;p28"/>
          <p:cNvPicPr preferRelativeResize="0"/>
          <p:nvPr/>
        </p:nvPicPr>
        <p:blipFill>
          <a:blip r:embed="rId4">
            <a:alphaModFix/>
          </a:blip>
          <a:stretch>
            <a:fillRect/>
          </a:stretch>
        </p:blipFill>
        <p:spPr>
          <a:xfrm>
            <a:off x="8715450" y="3191700"/>
            <a:ext cx="5786825" cy="4833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29"/>
          <p:cNvPicPr preferRelativeResize="0"/>
          <p:nvPr/>
        </p:nvPicPr>
        <p:blipFill>
          <a:blip r:embed="rId3">
            <a:alphaModFix/>
          </a:blip>
          <a:stretch>
            <a:fillRect/>
          </a:stretch>
        </p:blipFill>
        <p:spPr>
          <a:xfrm>
            <a:off x="1362075" y="152400"/>
            <a:ext cx="11906250" cy="7924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0"/>
          <p:cNvSpPr/>
          <p:nvPr/>
        </p:nvSpPr>
        <p:spPr>
          <a:xfrm>
            <a:off x="6154352" y="715100"/>
            <a:ext cx="7808100" cy="636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B393"/>
              </a:buClr>
              <a:buSzPts val="4000"/>
              <a:buFont typeface="Brygada 1918"/>
              <a:buNone/>
            </a:pPr>
            <a:r>
              <a:rPr b="1" i="0" lang="en-US" sz="4000" u="none" cap="none" strike="noStrike">
                <a:solidFill>
                  <a:srgbClr val="FFB393"/>
                </a:solidFill>
                <a:latin typeface="Brygada 1918"/>
                <a:ea typeface="Brygada 1918"/>
                <a:cs typeface="Brygada 1918"/>
                <a:sym typeface="Brygada 1918"/>
              </a:rPr>
              <a:t>Market Trends Over Time</a:t>
            </a:r>
            <a:endParaRPr b="0" i="0" sz="4000" u="none" cap="none" strike="noStrike"/>
          </a:p>
        </p:txBody>
      </p:sp>
      <p:sp>
        <p:nvSpPr>
          <p:cNvPr id="302" name="Google Shape;302;p30"/>
          <p:cNvSpPr/>
          <p:nvPr/>
        </p:nvSpPr>
        <p:spPr>
          <a:xfrm>
            <a:off x="6369010" y="1637467"/>
            <a:ext cx="22860" cy="5876925"/>
          </a:xfrm>
          <a:prstGeom prst="roundRect">
            <a:avLst>
              <a:gd fmla="val 125241"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p:nvPr/>
        </p:nvSpPr>
        <p:spPr>
          <a:xfrm>
            <a:off x="6560820" y="2055376"/>
            <a:ext cx="572572" cy="22860"/>
          </a:xfrm>
          <a:prstGeom prst="roundRect">
            <a:avLst>
              <a:gd fmla="val 125241"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0"/>
          <p:cNvSpPr/>
          <p:nvPr/>
        </p:nvSpPr>
        <p:spPr>
          <a:xfrm>
            <a:off x="6154341" y="1852136"/>
            <a:ext cx="429339" cy="42933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a:off x="6216372" y="1875949"/>
            <a:ext cx="305276" cy="3817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1</a:t>
            </a:r>
            <a:endParaRPr b="0" i="0" sz="2400" u="none" cap="none" strike="noStrike"/>
          </a:p>
        </p:txBody>
      </p:sp>
      <p:sp>
        <p:nvSpPr>
          <p:cNvPr id="306" name="Google Shape;306;p30"/>
          <p:cNvSpPr/>
          <p:nvPr/>
        </p:nvSpPr>
        <p:spPr>
          <a:xfrm>
            <a:off x="7323302" y="1828325"/>
            <a:ext cx="4388100" cy="318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2006-2007: Rising Market</a:t>
            </a:r>
            <a:endParaRPr b="0" i="0" sz="2000" u="none" cap="none" strike="noStrike"/>
          </a:p>
        </p:txBody>
      </p:sp>
      <p:sp>
        <p:nvSpPr>
          <p:cNvPr id="307" name="Google Shape;307;p30"/>
          <p:cNvSpPr/>
          <p:nvPr/>
        </p:nvSpPr>
        <p:spPr>
          <a:xfrm>
            <a:off x="7323296" y="2260759"/>
            <a:ext cx="6639163" cy="9158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Prices rose steadily during this period, reflecting a strong economy and growing confidence in real estate as an investment. This was the tail end of the housing boom before the financial crisis.</a:t>
            </a:r>
            <a:endParaRPr b="0" i="0" sz="1500" u="none" cap="none" strike="noStrike"/>
          </a:p>
        </p:txBody>
      </p:sp>
      <p:sp>
        <p:nvSpPr>
          <p:cNvPr id="308" name="Google Shape;308;p30"/>
          <p:cNvSpPr/>
          <p:nvPr/>
        </p:nvSpPr>
        <p:spPr>
          <a:xfrm>
            <a:off x="6560820" y="3976211"/>
            <a:ext cx="572572" cy="22860"/>
          </a:xfrm>
          <a:prstGeom prst="roundRect">
            <a:avLst>
              <a:gd fmla="val 125241"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6154341" y="3772972"/>
            <a:ext cx="429339" cy="42933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0"/>
          <p:cNvSpPr/>
          <p:nvPr/>
        </p:nvSpPr>
        <p:spPr>
          <a:xfrm>
            <a:off x="6216372" y="3796784"/>
            <a:ext cx="305276" cy="3817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2</a:t>
            </a:r>
            <a:endParaRPr b="0" i="0" sz="2400" u="none" cap="none" strike="noStrike"/>
          </a:p>
        </p:txBody>
      </p:sp>
      <p:sp>
        <p:nvSpPr>
          <p:cNvPr id="311" name="Google Shape;311;p30"/>
          <p:cNvSpPr/>
          <p:nvPr/>
        </p:nvSpPr>
        <p:spPr>
          <a:xfrm>
            <a:off x="7323296" y="3749159"/>
            <a:ext cx="2544842" cy="318016"/>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2008: Sharp Decline</a:t>
            </a:r>
            <a:endParaRPr b="0" i="0" sz="2000" u="none" cap="none" strike="noStrike"/>
          </a:p>
        </p:txBody>
      </p:sp>
      <p:sp>
        <p:nvSpPr>
          <p:cNvPr id="312" name="Google Shape;312;p30"/>
          <p:cNvSpPr/>
          <p:nvPr/>
        </p:nvSpPr>
        <p:spPr>
          <a:xfrm>
            <a:off x="7323296" y="4181594"/>
            <a:ext cx="6639163" cy="915829"/>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Prices dropped sharply in 2008—which matches the global financial crisis. This significant downturn affected all segments of the market, though premium properties saw the largest absolute price drops.</a:t>
            </a:r>
            <a:endParaRPr b="0" i="0" sz="1500" u="none" cap="none" strike="noStrike"/>
          </a:p>
        </p:txBody>
      </p:sp>
      <p:sp>
        <p:nvSpPr>
          <p:cNvPr id="313" name="Google Shape;313;p30"/>
          <p:cNvSpPr/>
          <p:nvPr/>
        </p:nvSpPr>
        <p:spPr>
          <a:xfrm>
            <a:off x="6560820" y="5897047"/>
            <a:ext cx="572572" cy="22860"/>
          </a:xfrm>
          <a:prstGeom prst="roundRect">
            <a:avLst>
              <a:gd fmla="val 125241"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0"/>
          <p:cNvSpPr/>
          <p:nvPr/>
        </p:nvSpPr>
        <p:spPr>
          <a:xfrm>
            <a:off x="6154341" y="5693807"/>
            <a:ext cx="429339" cy="42933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0"/>
          <p:cNvSpPr/>
          <p:nvPr/>
        </p:nvSpPr>
        <p:spPr>
          <a:xfrm>
            <a:off x="6216372" y="5717619"/>
            <a:ext cx="305276" cy="38171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400"/>
              <a:buFont typeface="Brygada 1918"/>
              <a:buNone/>
            </a:pPr>
            <a:r>
              <a:rPr b="1" i="0" lang="en-US" sz="2400" u="none" cap="none" strike="noStrike">
                <a:solidFill>
                  <a:srgbClr val="F4CAB8"/>
                </a:solidFill>
                <a:latin typeface="Brygada 1918"/>
                <a:ea typeface="Brygada 1918"/>
                <a:cs typeface="Brygada 1918"/>
                <a:sym typeface="Brygada 1918"/>
              </a:rPr>
              <a:t>3</a:t>
            </a:r>
            <a:endParaRPr b="0" i="0" sz="2400" u="none" cap="none" strike="noStrike"/>
          </a:p>
        </p:txBody>
      </p:sp>
      <p:sp>
        <p:nvSpPr>
          <p:cNvPr id="316" name="Google Shape;316;p30"/>
          <p:cNvSpPr/>
          <p:nvPr/>
        </p:nvSpPr>
        <p:spPr>
          <a:xfrm>
            <a:off x="7323301" y="5670000"/>
            <a:ext cx="3683100" cy="3180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2009-Present: Recovery</a:t>
            </a:r>
            <a:endParaRPr b="0" i="0" sz="2000" u="none" cap="none" strike="noStrike"/>
          </a:p>
        </p:txBody>
      </p:sp>
      <p:sp>
        <p:nvSpPr>
          <p:cNvPr id="317" name="Google Shape;317;p30"/>
          <p:cNvSpPr/>
          <p:nvPr/>
        </p:nvSpPr>
        <p:spPr>
          <a:xfrm>
            <a:off x="7323221" y="6181129"/>
            <a:ext cx="6639300" cy="1221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After 2008, prices stabilized, meaning the market recovered after the crash. External economic events (like recessions) directly impact house prices. Understanding these trends helps buyers and sellers make better decisions.</a:t>
            </a:r>
            <a:endParaRPr b="0" i="0" sz="1500" u="none" cap="none" strike="noStrike"/>
          </a:p>
        </p:txBody>
      </p:sp>
      <p:pic>
        <p:nvPicPr>
          <p:cNvPr id="318" name="Google Shape;318;p30"/>
          <p:cNvPicPr preferRelativeResize="0"/>
          <p:nvPr/>
        </p:nvPicPr>
        <p:blipFill>
          <a:blip r:embed="rId3">
            <a:alphaModFix/>
          </a:blip>
          <a:stretch>
            <a:fillRect/>
          </a:stretch>
        </p:blipFill>
        <p:spPr>
          <a:xfrm>
            <a:off x="348050" y="1674638"/>
            <a:ext cx="5453549" cy="5802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1"/>
          <p:cNvPicPr preferRelativeResize="0"/>
          <p:nvPr/>
        </p:nvPicPr>
        <p:blipFill>
          <a:blip r:embed="rId3">
            <a:alphaModFix/>
          </a:blip>
          <a:stretch>
            <a:fillRect/>
          </a:stretch>
        </p:blipFill>
        <p:spPr>
          <a:xfrm>
            <a:off x="3199150" y="928150"/>
            <a:ext cx="8039100" cy="6165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descr="preencoded.png" id="330" name="Google Shape;330;p32"/>
          <p:cNvPicPr preferRelativeResize="0"/>
          <p:nvPr/>
        </p:nvPicPr>
        <p:blipFill rotWithShape="1">
          <a:blip r:embed="rId3">
            <a:alphaModFix/>
          </a:blip>
          <a:srcRect b="0" l="0" r="0" t="0"/>
          <a:stretch/>
        </p:blipFill>
        <p:spPr>
          <a:xfrm>
            <a:off x="10761575" y="0"/>
            <a:ext cx="3868825" cy="8229851"/>
          </a:xfrm>
          <a:prstGeom prst="rect">
            <a:avLst/>
          </a:prstGeom>
          <a:noFill/>
          <a:ln>
            <a:noFill/>
          </a:ln>
        </p:spPr>
      </p:pic>
      <p:sp>
        <p:nvSpPr>
          <p:cNvPr id="331" name="Google Shape;331;p32"/>
          <p:cNvSpPr/>
          <p:nvPr/>
        </p:nvSpPr>
        <p:spPr>
          <a:xfrm>
            <a:off x="513633" y="948309"/>
            <a:ext cx="7656300" cy="1416900"/>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Lasso Regression</a:t>
            </a:r>
            <a:endParaRPr b="1" sz="4450">
              <a:solidFill>
                <a:srgbClr val="FFB393"/>
              </a:solidFill>
              <a:latin typeface="Brygada 1918"/>
              <a:ea typeface="Brygada 1918"/>
              <a:cs typeface="Brygada 1918"/>
              <a:sym typeface="Brygada 1918"/>
            </a:endParaRPr>
          </a:p>
        </p:txBody>
      </p:sp>
      <p:sp>
        <p:nvSpPr>
          <p:cNvPr id="332" name="Google Shape;332;p32"/>
          <p:cNvSpPr/>
          <p:nvPr/>
        </p:nvSpPr>
        <p:spPr>
          <a:xfrm>
            <a:off x="392883" y="2280108"/>
            <a:ext cx="3722100" cy="2607000"/>
          </a:xfrm>
          <a:prstGeom prst="roundRect">
            <a:avLst>
              <a:gd fmla="val 1223"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605410" y="2492634"/>
            <a:ext cx="2833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Lasso Benefits</a:t>
            </a:r>
            <a:endParaRPr b="0" i="0" sz="2200" u="none" cap="none" strike="noStrike"/>
          </a:p>
        </p:txBody>
      </p:sp>
      <p:sp>
        <p:nvSpPr>
          <p:cNvPr id="334" name="Google Shape;334;p32"/>
          <p:cNvSpPr/>
          <p:nvPr/>
        </p:nvSpPr>
        <p:spPr>
          <a:xfrm>
            <a:off x="605410" y="2974361"/>
            <a:ext cx="3297000" cy="170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Lasso performs feature selection, identifying key predictors. It sets some coefficients to zero using L1 regularization.</a:t>
            </a:r>
            <a:endParaRPr b="0" i="0" sz="1650" u="none" cap="none" strike="noStrike"/>
          </a:p>
        </p:txBody>
      </p:sp>
      <p:sp>
        <p:nvSpPr>
          <p:cNvPr id="335" name="Google Shape;335;p32"/>
          <p:cNvSpPr/>
          <p:nvPr/>
        </p:nvSpPr>
        <p:spPr>
          <a:xfrm>
            <a:off x="4327423" y="2280108"/>
            <a:ext cx="3722100" cy="2607000"/>
          </a:xfrm>
          <a:prstGeom prst="roundRect">
            <a:avLst>
              <a:gd fmla="val 1223"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p:nvPr/>
        </p:nvSpPr>
        <p:spPr>
          <a:xfrm>
            <a:off x="4539949" y="2492634"/>
            <a:ext cx="2833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Feature Selection</a:t>
            </a:r>
            <a:endParaRPr b="0" i="0" sz="2200" u="none" cap="none" strike="noStrike"/>
          </a:p>
        </p:txBody>
      </p:sp>
      <p:sp>
        <p:nvSpPr>
          <p:cNvPr id="337" name="Google Shape;337;p32"/>
          <p:cNvSpPr/>
          <p:nvPr/>
        </p:nvSpPr>
        <p:spPr>
          <a:xfrm>
            <a:off x="4539949" y="2974361"/>
            <a:ext cx="3297000" cy="1360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Lasso selected 14 important features.</a:t>
            </a:r>
            <a:endParaRPr b="0" i="0" sz="1650" u="none" cap="none" strike="noStrike">
              <a:solidFill>
                <a:srgbClr val="F4CAB8"/>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 Cross-validation found an optimal alpha of 0.01.</a:t>
            </a:r>
            <a:endParaRPr b="0" i="0" sz="1650" u="none" cap="none" strike="noStrike"/>
          </a:p>
        </p:txBody>
      </p:sp>
      <p:sp>
        <p:nvSpPr>
          <p:cNvPr id="338" name="Google Shape;338;p32"/>
          <p:cNvSpPr/>
          <p:nvPr/>
        </p:nvSpPr>
        <p:spPr>
          <a:xfrm>
            <a:off x="392883" y="5099627"/>
            <a:ext cx="7656300" cy="1587000"/>
          </a:xfrm>
          <a:prstGeom prst="roundRect">
            <a:avLst>
              <a:gd fmla="val 2009"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605410" y="5312153"/>
            <a:ext cx="28338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Model Metrics</a:t>
            </a:r>
            <a:endParaRPr b="0" i="0" sz="2200" u="none" cap="none" strike="noStrike"/>
          </a:p>
        </p:txBody>
      </p:sp>
      <p:sp>
        <p:nvSpPr>
          <p:cNvPr id="340" name="Google Shape;340;p32"/>
          <p:cNvSpPr/>
          <p:nvPr/>
        </p:nvSpPr>
        <p:spPr>
          <a:xfrm>
            <a:off x="605410" y="5793880"/>
            <a:ext cx="7231500" cy="68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Key results include: MSE: 0.1505 and R² Score: 0.8552. The RMSE and MAE were 0.3879 and 0.2759, respectively.</a:t>
            </a:r>
            <a:endParaRPr b="0" i="0" sz="1650" u="none" cap="none" strike="noStrike"/>
          </a:p>
        </p:txBody>
      </p:sp>
      <p:sp>
        <p:nvSpPr>
          <p:cNvPr id="341" name="Google Shape;341;p32"/>
          <p:cNvSpPr/>
          <p:nvPr/>
        </p:nvSpPr>
        <p:spPr>
          <a:xfrm>
            <a:off x="392925" y="6899150"/>
            <a:ext cx="11337900" cy="6801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850" u="none" cap="none" strike="noStrike">
                <a:solidFill>
                  <a:srgbClr val="F4CAB8"/>
                </a:solidFill>
                <a:latin typeface="Montserrat Medium"/>
                <a:ea typeface="Montserrat Medium"/>
                <a:cs typeface="Montserrat Medium"/>
                <a:sym typeface="Montserrat Medium"/>
              </a:rPr>
              <a:t>Lasso helps identify most relevant features. Examples are Overallqual, YearRemodAdd, GrLivArea, GarageArea, and TotalArea.</a:t>
            </a:r>
            <a:endParaRPr b="0" i="0" sz="1850" u="none" cap="none" strike="noStrike"/>
          </a:p>
        </p:txBody>
      </p:sp>
      <p:pic>
        <p:nvPicPr>
          <p:cNvPr id="342" name="Google Shape;342;p32"/>
          <p:cNvPicPr preferRelativeResize="0"/>
          <p:nvPr/>
        </p:nvPicPr>
        <p:blipFill>
          <a:blip r:embed="rId4">
            <a:alphaModFix/>
          </a:blip>
          <a:stretch>
            <a:fillRect/>
          </a:stretch>
        </p:blipFill>
        <p:spPr>
          <a:xfrm>
            <a:off x="8201925" y="2280100"/>
            <a:ext cx="2407250" cy="419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p:nvPr/>
        </p:nvSpPr>
        <p:spPr>
          <a:xfrm>
            <a:off x="749260" y="1907500"/>
            <a:ext cx="6891000" cy="7134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Ridge Regression </a:t>
            </a:r>
            <a:endParaRPr b="0" i="0" sz="4450" u="none" cap="none" strike="noStrike"/>
          </a:p>
        </p:txBody>
      </p:sp>
      <p:sp>
        <p:nvSpPr>
          <p:cNvPr id="349" name="Google Shape;349;p33"/>
          <p:cNvSpPr/>
          <p:nvPr/>
        </p:nvSpPr>
        <p:spPr>
          <a:xfrm>
            <a:off x="749260" y="3156228"/>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500" u="none" cap="none" strike="noStrike">
                <a:solidFill>
                  <a:srgbClr val="FFB393"/>
                </a:solidFill>
                <a:latin typeface="Brygada 1918"/>
                <a:ea typeface="Brygada 1918"/>
                <a:cs typeface="Brygada 1918"/>
                <a:sym typeface="Brygada 1918"/>
              </a:rPr>
              <a:t>Why Ridge?</a:t>
            </a:r>
            <a:endParaRPr b="0" i="0" sz="2500" u="none" cap="none" strike="noStrike"/>
          </a:p>
        </p:txBody>
      </p:sp>
      <p:sp>
        <p:nvSpPr>
          <p:cNvPr id="350" name="Google Shape;350;p33"/>
          <p:cNvSpPr/>
          <p:nvPr/>
        </p:nvSpPr>
        <p:spPr>
          <a:xfrm>
            <a:off x="749260" y="3727133"/>
            <a:ext cx="6304836" cy="342424"/>
          </a:xfrm>
          <a:prstGeom prst="rect">
            <a:avLst/>
          </a:prstGeom>
          <a:noFill/>
          <a:ln>
            <a:noFill/>
          </a:ln>
        </p:spPr>
        <p:txBody>
          <a:bodyPr anchorCtr="0" anchor="t" bIns="0" lIns="0" spcFirstLastPara="1" rIns="0" wrap="square" tIns="0">
            <a:noAutofit/>
          </a:bodyPr>
          <a:lstStyle/>
          <a:p>
            <a:pPr indent="-361950" lvl="0" marL="342900" marR="0" rtl="0" algn="l">
              <a:lnSpc>
                <a:spcPct val="160606"/>
              </a:lnSpc>
              <a:spcBef>
                <a:spcPts val="0"/>
              </a:spcBef>
              <a:spcAft>
                <a:spcPts val="0"/>
              </a:spcAft>
              <a:buClr>
                <a:srgbClr val="F4CAB8"/>
              </a:buClr>
              <a:buSzPts val="1950"/>
              <a:buFont typeface="Montserrat Medium"/>
              <a:buChar char="•"/>
            </a:pPr>
            <a:r>
              <a:rPr b="0" i="0" lang="en-US" sz="1950" u="none" cap="none" strike="noStrike">
                <a:solidFill>
                  <a:srgbClr val="F4CAB8"/>
                </a:solidFill>
                <a:latin typeface="Montserrat Medium"/>
                <a:ea typeface="Montserrat Medium"/>
                <a:cs typeface="Montserrat Medium"/>
                <a:sym typeface="Montserrat Medium"/>
              </a:rPr>
              <a:t>Controls multicollinearity.</a:t>
            </a:r>
            <a:endParaRPr b="0" i="0" sz="1950" u="none" cap="none" strike="noStrike"/>
          </a:p>
        </p:txBody>
      </p:sp>
      <p:sp>
        <p:nvSpPr>
          <p:cNvPr id="351" name="Google Shape;351;p33"/>
          <p:cNvSpPr/>
          <p:nvPr/>
        </p:nvSpPr>
        <p:spPr>
          <a:xfrm>
            <a:off x="749260" y="4144447"/>
            <a:ext cx="6304836" cy="342424"/>
          </a:xfrm>
          <a:prstGeom prst="rect">
            <a:avLst/>
          </a:prstGeom>
          <a:noFill/>
          <a:ln>
            <a:noFill/>
          </a:ln>
        </p:spPr>
        <p:txBody>
          <a:bodyPr anchorCtr="0" anchor="t" bIns="0" lIns="0" spcFirstLastPara="1" rIns="0" wrap="square" tIns="0">
            <a:noAutofit/>
          </a:bodyPr>
          <a:lstStyle/>
          <a:p>
            <a:pPr indent="-361950" lvl="0" marL="342900" marR="0" rtl="0" algn="l">
              <a:lnSpc>
                <a:spcPct val="160606"/>
              </a:lnSpc>
              <a:spcBef>
                <a:spcPts val="0"/>
              </a:spcBef>
              <a:spcAft>
                <a:spcPts val="0"/>
              </a:spcAft>
              <a:buClr>
                <a:srgbClr val="F4CAB8"/>
              </a:buClr>
              <a:buSzPts val="1950"/>
              <a:buFont typeface="Montserrat Medium"/>
              <a:buChar char="•"/>
            </a:pPr>
            <a:r>
              <a:rPr b="0" i="0" lang="en-US" sz="1950" u="none" cap="none" strike="noStrike">
                <a:solidFill>
                  <a:srgbClr val="F4CAB8"/>
                </a:solidFill>
                <a:latin typeface="Montserrat Medium"/>
                <a:ea typeface="Montserrat Medium"/>
                <a:cs typeface="Montserrat Medium"/>
                <a:sym typeface="Montserrat Medium"/>
              </a:rPr>
              <a:t>Prevents overfitting.</a:t>
            </a:r>
            <a:endParaRPr b="0" i="0" sz="1950" u="none" cap="none" strike="noStrike"/>
          </a:p>
        </p:txBody>
      </p:sp>
      <p:sp>
        <p:nvSpPr>
          <p:cNvPr id="352" name="Google Shape;352;p33"/>
          <p:cNvSpPr/>
          <p:nvPr/>
        </p:nvSpPr>
        <p:spPr>
          <a:xfrm>
            <a:off x="749260" y="4561761"/>
            <a:ext cx="6304836" cy="342424"/>
          </a:xfrm>
          <a:prstGeom prst="rect">
            <a:avLst/>
          </a:prstGeom>
          <a:noFill/>
          <a:ln>
            <a:noFill/>
          </a:ln>
        </p:spPr>
        <p:txBody>
          <a:bodyPr anchorCtr="0" anchor="t" bIns="0" lIns="0" spcFirstLastPara="1" rIns="0" wrap="square" tIns="0">
            <a:noAutofit/>
          </a:bodyPr>
          <a:lstStyle/>
          <a:p>
            <a:pPr indent="-361950" lvl="0" marL="342900" marR="0" rtl="0" algn="l">
              <a:lnSpc>
                <a:spcPct val="160606"/>
              </a:lnSpc>
              <a:spcBef>
                <a:spcPts val="0"/>
              </a:spcBef>
              <a:spcAft>
                <a:spcPts val="0"/>
              </a:spcAft>
              <a:buClr>
                <a:srgbClr val="F4CAB8"/>
              </a:buClr>
              <a:buSzPts val="1950"/>
              <a:buFont typeface="Montserrat Medium"/>
              <a:buChar char="•"/>
            </a:pPr>
            <a:r>
              <a:rPr b="0" i="0" lang="en-US" sz="1950" u="none" cap="none" strike="noStrike">
                <a:solidFill>
                  <a:srgbClr val="F4CAB8"/>
                </a:solidFill>
                <a:latin typeface="Montserrat Medium"/>
                <a:ea typeface="Montserrat Medium"/>
                <a:cs typeface="Montserrat Medium"/>
                <a:sym typeface="Montserrat Medium"/>
              </a:rPr>
              <a:t>Maintains good model performance.</a:t>
            </a:r>
            <a:endParaRPr b="0" i="0" sz="1950" u="none" cap="none" strike="noStrike"/>
          </a:p>
        </p:txBody>
      </p:sp>
      <p:sp>
        <p:nvSpPr>
          <p:cNvPr id="353" name="Google Shape;353;p33"/>
          <p:cNvSpPr/>
          <p:nvPr/>
        </p:nvSpPr>
        <p:spPr>
          <a:xfrm>
            <a:off x="7583924" y="3156228"/>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Key Metrics</a:t>
            </a:r>
            <a:endParaRPr b="0" i="0" sz="2200" u="none" cap="none" strike="noStrike"/>
          </a:p>
        </p:txBody>
      </p:sp>
      <p:sp>
        <p:nvSpPr>
          <p:cNvPr id="354" name="Google Shape;354;p33"/>
          <p:cNvSpPr/>
          <p:nvPr/>
        </p:nvSpPr>
        <p:spPr>
          <a:xfrm>
            <a:off x="7583924" y="3727133"/>
            <a:ext cx="6304836" cy="342424"/>
          </a:xfrm>
          <a:prstGeom prst="rect">
            <a:avLst/>
          </a:prstGeom>
          <a:noFill/>
          <a:ln>
            <a:noFill/>
          </a:ln>
        </p:spPr>
        <p:txBody>
          <a:bodyPr anchorCtr="0" anchor="t" bIns="0" lIns="0" spcFirstLastPara="1" rIns="0" wrap="square" tIns="0">
            <a:noAutofit/>
          </a:bodyPr>
          <a:lstStyle/>
          <a:p>
            <a:pPr indent="-355600" lvl="0" marL="342900" marR="0" rtl="0" algn="l">
              <a:lnSpc>
                <a:spcPct val="160606"/>
              </a:lnSpc>
              <a:spcBef>
                <a:spcPts val="0"/>
              </a:spcBef>
              <a:spcAft>
                <a:spcPts val="0"/>
              </a:spcAft>
              <a:buClr>
                <a:srgbClr val="F4CAB8"/>
              </a:buClr>
              <a:buSzPts val="1850"/>
              <a:buFont typeface="Montserrat Medium"/>
              <a:buChar char="•"/>
            </a:pPr>
            <a:r>
              <a:rPr b="0" i="0" lang="en-US" sz="1850" u="none" cap="none" strike="noStrike">
                <a:solidFill>
                  <a:srgbClr val="F4CAB8"/>
                </a:solidFill>
                <a:latin typeface="Montserrat Medium"/>
                <a:ea typeface="Montserrat Medium"/>
                <a:cs typeface="Montserrat Medium"/>
                <a:sym typeface="Montserrat Medium"/>
              </a:rPr>
              <a:t>MSE: 0.0879</a:t>
            </a:r>
            <a:endParaRPr b="0" i="0" sz="1850" u="none" cap="none" strike="noStrike"/>
          </a:p>
        </p:txBody>
      </p:sp>
      <p:sp>
        <p:nvSpPr>
          <p:cNvPr id="355" name="Google Shape;355;p33"/>
          <p:cNvSpPr/>
          <p:nvPr/>
        </p:nvSpPr>
        <p:spPr>
          <a:xfrm>
            <a:off x="7583924" y="4144447"/>
            <a:ext cx="6304836" cy="342424"/>
          </a:xfrm>
          <a:prstGeom prst="rect">
            <a:avLst/>
          </a:prstGeom>
          <a:noFill/>
          <a:ln>
            <a:noFill/>
          </a:ln>
        </p:spPr>
        <p:txBody>
          <a:bodyPr anchorCtr="0" anchor="t" bIns="0" lIns="0" spcFirstLastPara="1" rIns="0" wrap="square" tIns="0">
            <a:noAutofit/>
          </a:bodyPr>
          <a:lstStyle/>
          <a:p>
            <a:pPr indent="-355600" lvl="0" marL="342900" marR="0" rtl="0" algn="l">
              <a:lnSpc>
                <a:spcPct val="160606"/>
              </a:lnSpc>
              <a:spcBef>
                <a:spcPts val="0"/>
              </a:spcBef>
              <a:spcAft>
                <a:spcPts val="0"/>
              </a:spcAft>
              <a:buClr>
                <a:srgbClr val="F4CAB8"/>
              </a:buClr>
              <a:buSzPts val="1850"/>
              <a:buFont typeface="Montserrat Medium"/>
              <a:buChar char="•"/>
            </a:pPr>
            <a:r>
              <a:rPr b="0" i="0" lang="en-US" sz="1850" u="none" cap="none" strike="noStrike">
                <a:solidFill>
                  <a:srgbClr val="F4CAB8"/>
                </a:solidFill>
                <a:latin typeface="Montserrat Medium"/>
                <a:ea typeface="Montserrat Medium"/>
                <a:cs typeface="Montserrat Medium"/>
                <a:sym typeface="Montserrat Medium"/>
              </a:rPr>
              <a:t>RMSE: 0.2964</a:t>
            </a:r>
            <a:endParaRPr b="0" i="0" sz="1850" u="none" cap="none" strike="noStrike"/>
          </a:p>
        </p:txBody>
      </p:sp>
      <p:sp>
        <p:nvSpPr>
          <p:cNvPr id="356" name="Google Shape;356;p33"/>
          <p:cNvSpPr/>
          <p:nvPr/>
        </p:nvSpPr>
        <p:spPr>
          <a:xfrm>
            <a:off x="7583924" y="4561761"/>
            <a:ext cx="6304836" cy="342424"/>
          </a:xfrm>
          <a:prstGeom prst="rect">
            <a:avLst/>
          </a:prstGeom>
          <a:noFill/>
          <a:ln>
            <a:noFill/>
          </a:ln>
        </p:spPr>
        <p:txBody>
          <a:bodyPr anchorCtr="0" anchor="t" bIns="0" lIns="0" spcFirstLastPara="1" rIns="0" wrap="square" tIns="0">
            <a:noAutofit/>
          </a:bodyPr>
          <a:lstStyle/>
          <a:p>
            <a:pPr indent="-355600" lvl="0" marL="342900" marR="0" rtl="0" algn="l">
              <a:lnSpc>
                <a:spcPct val="160606"/>
              </a:lnSpc>
              <a:spcBef>
                <a:spcPts val="0"/>
              </a:spcBef>
              <a:spcAft>
                <a:spcPts val="0"/>
              </a:spcAft>
              <a:buClr>
                <a:srgbClr val="F4CAB8"/>
              </a:buClr>
              <a:buSzPts val="1850"/>
              <a:buFont typeface="Montserrat Medium"/>
              <a:buChar char="•"/>
            </a:pPr>
            <a:r>
              <a:rPr b="0" i="0" lang="en-US" sz="1850" u="none" cap="none" strike="noStrike">
                <a:solidFill>
                  <a:srgbClr val="F4CAB8"/>
                </a:solidFill>
                <a:latin typeface="Montserrat Medium"/>
                <a:ea typeface="Montserrat Medium"/>
                <a:cs typeface="Montserrat Medium"/>
                <a:sym typeface="Montserrat Medium"/>
              </a:rPr>
              <a:t>MAE: 0.2024</a:t>
            </a:r>
            <a:endParaRPr b="0" i="0" sz="1850" u="none" cap="none" strike="noStrike"/>
          </a:p>
        </p:txBody>
      </p:sp>
      <p:sp>
        <p:nvSpPr>
          <p:cNvPr id="357" name="Google Shape;357;p33"/>
          <p:cNvSpPr/>
          <p:nvPr/>
        </p:nvSpPr>
        <p:spPr>
          <a:xfrm>
            <a:off x="7583924" y="4979075"/>
            <a:ext cx="6304836" cy="342424"/>
          </a:xfrm>
          <a:prstGeom prst="rect">
            <a:avLst/>
          </a:prstGeom>
          <a:noFill/>
          <a:ln>
            <a:noFill/>
          </a:ln>
        </p:spPr>
        <p:txBody>
          <a:bodyPr anchorCtr="0" anchor="t" bIns="0" lIns="0" spcFirstLastPara="1" rIns="0" wrap="square" tIns="0">
            <a:noAutofit/>
          </a:bodyPr>
          <a:lstStyle/>
          <a:p>
            <a:pPr indent="-355600" lvl="0" marL="342900" marR="0" rtl="0" algn="l">
              <a:lnSpc>
                <a:spcPct val="160606"/>
              </a:lnSpc>
              <a:spcBef>
                <a:spcPts val="0"/>
              </a:spcBef>
              <a:spcAft>
                <a:spcPts val="0"/>
              </a:spcAft>
              <a:buClr>
                <a:srgbClr val="F4CAB8"/>
              </a:buClr>
              <a:buSzPts val="1850"/>
              <a:buFont typeface="Montserrat Medium"/>
              <a:buChar char="•"/>
            </a:pPr>
            <a:r>
              <a:rPr b="0" i="0" lang="en-US" sz="1850" u="none" cap="none" strike="noStrike">
                <a:solidFill>
                  <a:srgbClr val="F4CAB8"/>
                </a:solidFill>
                <a:latin typeface="Montserrat Medium"/>
                <a:ea typeface="Montserrat Medium"/>
                <a:cs typeface="Montserrat Medium"/>
                <a:sym typeface="Montserrat Medium"/>
              </a:rPr>
              <a:t>R² Score: 0.9154</a:t>
            </a:r>
            <a:endParaRPr b="0" i="0" sz="1850" u="none" cap="none" strike="noStrike"/>
          </a:p>
        </p:txBody>
      </p:sp>
      <p:sp>
        <p:nvSpPr>
          <p:cNvPr id="358" name="Google Shape;358;p33"/>
          <p:cNvSpPr/>
          <p:nvPr/>
        </p:nvSpPr>
        <p:spPr>
          <a:xfrm>
            <a:off x="749250" y="5637250"/>
            <a:ext cx="10012200" cy="684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950" u="none" cap="none" strike="noStrike">
                <a:solidFill>
                  <a:srgbClr val="F4CAB8"/>
                </a:solidFill>
                <a:latin typeface="Montserrat Medium"/>
                <a:ea typeface="Montserrat Medium"/>
                <a:cs typeface="Montserrat Medium"/>
                <a:sym typeface="Montserrat Medium"/>
              </a:rPr>
              <a:t>Ridge regression excels by shrinking coefficients using L2 regularization. </a:t>
            </a:r>
            <a:endParaRPr b="0" i="0" sz="1950" u="none" cap="none" strike="noStrike">
              <a:solidFill>
                <a:srgbClr val="F4CAB8"/>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b="0" i="0" lang="en-US" sz="1950" u="none" cap="none" strike="noStrike">
                <a:solidFill>
                  <a:srgbClr val="F4CAB8"/>
                </a:solidFill>
                <a:latin typeface="Montserrat Medium"/>
                <a:ea typeface="Montserrat Medium"/>
                <a:cs typeface="Montserrat Medium"/>
                <a:sym typeface="Montserrat Medium"/>
              </a:rPr>
              <a:t>Cross-validation optimized alpha to 100. </a:t>
            </a:r>
            <a:endParaRPr b="0" i="0" sz="1950" u="none" cap="none" strike="noStrike">
              <a:solidFill>
                <a:srgbClr val="F4CAB8"/>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b="0" i="0" lang="en-US" sz="1950" u="none" cap="none" strike="noStrike">
                <a:solidFill>
                  <a:srgbClr val="F4CAB8"/>
                </a:solidFill>
                <a:latin typeface="Montserrat Medium"/>
                <a:ea typeface="Montserrat Medium"/>
                <a:cs typeface="Montserrat Medium"/>
                <a:sym typeface="Montserrat Medium"/>
              </a:rPr>
              <a:t>The strong R² score indicates a good fit.</a:t>
            </a:r>
            <a:endParaRPr b="0" i="0" sz="1950" u="none" cap="none" strike="noStrike"/>
          </a:p>
        </p:txBody>
      </p:sp>
      <p:pic>
        <p:nvPicPr>
          <p:cNvPr descr="preencoded.png" id="359" name="Google Shape;359;p33"/>
          <p:cNvPicPr preferRelativeResize="0"/>
          <p:nvPr/>
        </p:nvPicPr>
        <p:blipFill rotWithShape="1">
          <a:blip r:embed="rId3">
            <a:alphaModFix/>
          </a:blip>
          <a:srcRect b="0" l="0" r="0" t="0"/>
          <a:stretch/>
        </p:blipFill>
        <p:spPr>
          <a:xfrm>
            <a:off x="10761575" y="0"/>
            <a:ext cx="3868825" cy="8229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descr="preencoded.png" id="60" name="Google Shape;60;p16"/>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61" name="Google Shape;61;p16"/>
          <p:cNvSpPr/>
          <p:nvPr/>
        </p:nvSpPr>
        <p:spPr>
          <a:xfrm>
            <a:off x="5614725" y="729250"/>
            <a:ext cx="9015600" cy="2055600"/>
          </a:xfrm>
          <a:prstGeom prst="rect">
            <a:avLst/>
          </a:prstGeom>
          <a:noFill/>
          <a:ln>
            <a:noFill/>
          </a:ln>
        </p:spPr>
        <p:txBody>
          <a:bodyPr anchorCtr="0" anchor="t" bIns="0" lIns="0" spcFirstLastPara="1" rIns="0" wrap="square" tIns="0">
            <a:noAutofit/>
          </a:bodyPr>
          <a:lstStyle/>
          <a:p>
            <a:pPr indent="0" lvl="0" marL="0" marR="0" rtl="0" algn="l">
              <a:lnSpc>
                <a:spcPct val="124418"/>
              </a:lnSpc>
              <a:spcBef>
                <a:spcPts val="0"/>
              </a:spcBef>
              <a:spcAft>
                <a:spcPts val="0"/>
              </a:spcAft>
              <a:buClr>
                <a:srgbClr val="FFB393"/>
              </a:buClr>
              <a:buSzPts val="4300"/>
              <a:buFont typeface="Brygada 1918"/>
              <a:buNone/>
            </a:pPr>
            <a:r>
              <a:rPr b="1" i="0" lang="en-US" sz="4300" u="none" cap="none" strike="noStrike">
                <a:solidFill>
                  <a:srgbClr val="FFB393"/>
                </a:solidFill>
                <a:latin typeface="Brygada 1918"/>
                <a:ea typeface="Brygada 1918"/>
                <a:cs typeface="Brygada 1918"/>
                <a:sym typeface="Brygada 1918"/>
              </a:rPr>
              <a:t>Understanding Real Estate Valuation Through </a:t>
            </a:r>
            <a:r>
              <a:rPr b="1" lang="en-US" sz="4300">
                <a:solidFill>
                  <a:srgbClr val="FFB393"/>
                </a:solidFill>
                <a:latin typeface="Brygada 1918"/>
                <a:ea typeface="Brygada 1918"/>
                <a:cs typeface="Brygada 1918"/>
                <a:sym typeface="Brygada 1918"/>
              </a:rPr>
              <a:t>Data </a:t>
            </a:r>
            <a:r>
              <a:rPr b="1" i="0" lang="en-US" sz="4300" u="none" cap="none" strike="noStrike">
                <a:solidFill>
                  <a:srgbClr val="FFB393"/>
                </a:solidFill>
                <a:latin typeface="Brygada 1918"/>
                <a:ea typeface="Brygada 1918"/>
                <a:cs typeface="Brygada 1918"/>
                <a:sym typeface="Brygada 1918"/>
              </a:rPr>
              <a:t>Analytics</a:t>
            </a:r>
            <a:endParaRPr b="0" i="0" sz="4300" u="none" cap="none" strike="noStrike"/>
          </a:p>
        </p:txBody>
      </p:sp>
      <p:sp>
        <p:nvSpPr>
          <p:cNvPr id="62" name="Google Shape;62;p16"/>
          <p:cNvSpPr/>
          <p:nvPr/>
        </p:nvSpPr>
        <p:spPr>
          <a:xfrm>
            <a:off x="6205776" y="3054600"/>
            <a:ext cx="7705200" cy="1314900"/>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4CAB8"/>
              </a:buClr>
              <a:buSzPts val="1600"/>
              <a:buFont typeface="Montserrat Medium"/>
              <a:buNone/>
            </a:pPr>
            <a:r>
              <a:rPr b="0" i="0" lang="en-US" sz="1600" u="none" cap="none" strike="noStrike">
                <a:solidFill>
                  <a:srgbClr val="F4CAB8"/>
                </a:solidFill>
                <a:latin typeface="Montserrat Medium"/>
                <a:ea typeface="Montserrat Medium"/>
                <a:cs typeface="Montserrat Medium"/>
                <a:sym typeface="Montserrat Medium"/>
              </a:rPr>
              <a:t>Real estate valuation is critical for buyers making investment decisions, sellers determining competitive pricing, and investors tracking market trends. It directly impacts financial planning and urban development strategies.</a:t>
            </a:r>
            <a:endParaRPr b="0" i="0" sz="1600" u="none" cap="none" strike="noStrike"/>
          </a:p>
        </p:txBody>
      </p:sp>
      <p:sp>
        <p:nvSpPr>
          <p:cNvPr id="63" name="Google Shape;63;p16"/>
          <p:cNvSpPr/>
          <p:nvPr/>
        </p:nvSpPr>
        <p:spPr>
          <a:xfrm>
            <a:off x="6205776" y="4639270"/>
            <a:ext cx="7705249" cy="131492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4CAB8"/>
              </a:buClr>
              <a:buSzPts val="1600"/>
              <a:buFont typeface="Montserrat Medium"/>
              <a:buNone/>
            </a:pPr>
            <a:r>
              <a:rPr b="0" i="0" lang="en-US" sz="1600" u="none" cap="none" strike="noStrike">
                <a:solidFill>
                  <a:srgbClr val="F4CAB8"/>
                </a:solidFill>
                <a:latin typeface="Montserrat Medium"/>
                <a:ea typeface="Montserrat Medium"/>
                <a:cs typeface="Montserrat Medium"/>
                <a:sym typeface="Montserrat Medium"/>
              </a:rPr>
              <a:t>Traditional valuation methods have significant limitations, including over-reliance on basic metrics like square footage and bedroom count, while ignoring nuanced factors such as neighborhood quality, material condition, and zoning laws.</a:t>
            </a:r>
            <a:endParaRPr b="0" i="0" sz="1600" u="none" cap="none" strike="noStrike"/>
          </a:p>
        </p:txBody>
      </p:sp>
      <p:sp>
        <p:nvSpPr>
          <p:cNvPr id="64" name="Google Shape;64;p16"/>
          <p:cNvSpPr/>
          <p:nvPr/>
        </p:nvSpPr>
        <p:spPr>
          <a:xfrm>
            <a:off x="6205776" y="6185416"/>
            <a:ext cx="7705249" cy="1314926"/>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F4CAB8"/>
              </a:buClr>
              <a:buSzPts val="1600"/>
              <a:buFont typeface="Montserrat Medium"/>
              <a:buNone/>
            </a:pPr>
            <a:r>
              <a:rPr b="0" i="0" lang="en-US" sz="1600" u="none" cap="none" strike="noStrike">
                <a:solidFill>
                  <a:srgbClr val="F4CAB8"/>
                </a:solidFill>
                <a:latin typeface="Montserrat Medium"/>
                <a:ea typeface="Montserrat Medium"/>
                <a:cs typeface="Montserrat Medium"/>
                <a:sym typeface="Montserrat Medium"/>
              </a:rPr>
              <a:t>Our project objective is to use</a:t>
            </a:r>
            <a:r>
              <a:rPr lang="en-US" sz="1600">
                <a:solidFill>
                  <a:srgbClr val="F4CAB8"/>
                </a:solidFill>
                <a:latin typeface="Montserrat Medium"/>
                <a:ea typeface="Montserrat Medium"/>
                <a:cs typeface="Montserrat Medium"/>
                <a:sym typeface="Montserrat Medium"/>
              </a:rPr>
              <a:t> </a:t>
            </a:r>
            <a:r>
              <a:rPr b="1" i="0" lang="en-US" sz="1600" u="none" cap="none" strike="noStrike">
                <a:solidFill>
                  <a:srgbClr val="F4CAB8"/>
                </a:solidFill>
                <a:latin typeface="Montserrat Medium"/>
                <a:ea typeface="Montserrat Medium"/>
                <a:cs typeface="Montserrat Medium"/>
                <a:sym typeface="Montserrat Medium"/>
              </a:rPr>
              <a:t> regression models</a:t>
            </a:r>
            <a:r>
              <a:rPr b="0" i="0" lang="en-US" sz="1600" u="none" cap="none" strike="noStrike">
                <a:solidFill>
                  <a:srgbClr val="F4CAB8"/>
                </a:solidFill>
                <a:latin typeface="Montserrat Medium"/>
                <a:ea typeface="Montserrat Medium"/>
                <a:cs typeface="Montserrat Medium"/>
                <a:sym typeface="Montserrat Medium"/>
              </a:rPr>
              <a:t> to analyze </a:t>
            </a:r>
            <a:r>
              <a:rPr b="1" i="0" lang="en-US" sz="1600" u="none" cap="none" strike="noStrike">
                <a:solidFill>
                  <a:srgbClr val="F4CAB8"/>
                </a:solidFill>
                <a:latin typeface="Montserrat Medium"/>
                <a:ea typeface="Montserrat Medium"/>
                <a:cs typeface="Montserrat Medium"/>
                <a:sym typeface="Montserrat Medium"/>
              </a:rPr>
              <a:t>79+ housing features</a:t>
            </a:r>
            <a:r>
              <a:rPr b="0" i="0" lang="en-US" sz="1600" u="none" cap="none" strike="noStrike">
                <a:solidFill>
                  <a:srgbClr val="F4CAB8"/>
                </a:solidFill>
                <a:latin typeface="Montserrat Medium"/>
                <a:ea typeface="Montserrat Medium"/>
                <a:cs typeface="Montserrat Medium"/>
                <a:sym typeface="Montserrat Medium"/>
              </a:rPr>
              <a:t> and identify key drivers of sale prices. For example, a house in a prime location with outdated interiors may still command a high price—traditional models might miss this nuance.</a:t>
            </a:r>
            <a:endParaRPr b="0" i="0" sz="1600" u="none" cap="none" strike="noStrik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p:nvPr/>
        </p:nvSpPr>
        <p:spPr>
          <a:xfrm>
            <a:off x="693060" y="543310"/>
            <a:ext cx="11213700" cy="7134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Ordinary Least Squares (OLS) Regression</a:t>
            </a:r>
            <a:endParaRPr b="0" i="0" sz="4450" u="none" cap="none" strike="noStrike"/>
          </a:p>
        </p:txBody>
      </p:sp>
      <p:sp>
        <p:nvSpPr>
          <p:cNvPr id="366" name="Google Shape;366;p34"/>
          <p:cNvSpPr/>
          <p:nvPr/>
        </p:nvSpPr>
        <p:spPr>
          <a:xfrm>
            <a:off x="693060" y="1852552"/>
            <a:ext cx="481800" cy="4818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4"/>
          <p:cNvSpPr/>
          <p:nvPr/>
        </p:nvSpPr>
        <p:spPr>
          <a:xfrm>
            <a:off x="762652" y="1879341"/>
            <a:ext cx="342600" cy="42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650"/>
              <a:buFont typeface="Brygada 1918"/>
              <a:buNone/>
            </a:pPr>
            <a:r>
              <a:rPr b="1" i="0" lang="en-US" sz="2650" u="none" cap="none" strike="noStrike">
                <a:solidFill>
                  <a:srgbClr val="F4CAB8"/>
                </a:solidFill>
                <a:latin typeface="Brygada 1918"/>
                <a:ea typeface="Brygada 1918"/>
                <a:cs typeface="Brygada 1918"/>
                <a:sym typeface="Brygada 1918"/>
              </a:rPr>
              <a:t>1</a:t>
            </a:r>
            <a:endParaRPr b="0" i="0" sz="2650" u="none" cap="none" strike="noStrike"/>
          </a:p>
        </p:txBody>
      </p:sp>
      <p:sp>
        <p:nvSpPr>
          <p:cNvPr id="368" name="Google Shape;368;p34"/>
          <p:cNvSpPr/>
          <p:nvPr/>
        </p:nvSpPr>
        <p:spPr>
          <a:xfrm>
            <a:off x="1388862" y="1852552"/>
            <a:ext cx="28545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Why Selected?</a:t>
            </a:r>
            <a:endParaRPr b="0" i="0" sz="2200" u="none" cap="none" strike="noStrike"/>
          </a:p>
        </p:txBody>
      </p:sp>
      <p:sp>
        <p:nvSpPr>
          <p:cNvPr id="369" name="Google Shape;369;p34"/>
          <p:cNvSpPr/>
          <p:nvPr/>
        </p:nvSpPr>
        <p:spPr>
          <a:xfrm>
            <a:off x="1388862" y="2337731"/>
            <a:ext cx="5763000" cy="342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Baseline model</a:t>
            </a:r>
            <a:r>
              <a:rPr b="0" i="0" lang="en-US" sz="1650" u="none" cap="none" strike="noStrike">
                <a:solidFill>
                  <a:srgbClr val="F4CAB8"/>
                </a:solidFill>
                <a:latin typeface="Montserrat Medium"/>
                <a:ea typeface="Montserrat Medium"/>
                <a:cs typeface="Montserrat Medium"/>
                <a:sym typeface="Montserrat Medium"/>
              </a:rPr>
              <a:t> for comparison.</a:t>
            </a:r>
            <a:endParaRPr b="0" i="0" sz="1650" u="none" cap="none" strike="noStrike"/>
          </a:p>
        </p:txBody>
      </p:sp>
      <p:sp>
        <p:nvSpPr>
          <p:cNvPr id="370" name="Google Shape;370;p34"/>
          <p:cNvSpPr/>
          <p:nvPr/>
        </p:nvSpPr>
        <p:spPr>
          <a:xfrm>
            <a:off x="1388862" y="2808504"/>
            <a:ext cx="5763000" cy="6849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Useful for </a:t>
            </a:r>
            <a:r>
              <a:rPr b="1" i="0" lang="en-US" sz="1650" u="none" cap="none" strike="noStrike">
                <a:solidFill>
                  <a:srgbClr val="F4CAB8"/>
                </a:solidFill>
                <a:latin typeface="Montserrat Medium"/>
                <a:ea typeface="Montserrat Medium"/>
                <a:cs typeface="Montserrat Medium"/>
                <a:sym typeface="Montserrat Medium"/>
              </a:rPr>
              <a:t>interpretability</a:t>
            </a:r>
            <a:r>
              <a:rPr b="0" i="0" lang="en-US" sz="1650" u="none" cap="none" strike="noStrike">
                <a:solidFill>
                  <a:srgbClr val="F4CAB8"/>
                </a:solidFill>
                <a:latin typeface="Montserrat Medium"/>
                <a:ea typeface="Montserrat Medium"/>
                <a:cs typeface="Montserrat Medium"/>
                <a:sym typeface="Montserrat Medium"/>
              </a:rPr>
              <a:t> and understanding variable relationships.</a:t>
            </a:r>
            <a:endParaRPr b="0" i="0" sz="1650" u="none" cap="none" strike="noStrike"/>
          </a:p>
        </p:txBody>
      </p:sp>
      <p:sp>
        <p:nvSpPr>
          <p:cNvPr id="371" name="Google Shape;371;p34"/>
          <p:cNvSpPr/>
          <p:nvPr/>
        </p:nvSpPr>
        <p:spPr>
          <a:xfrm>
            <a:off x="7366037" y="1852552"/>
            <a:ext cx="481800" cy="4818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7435629" y="1879341"/>
            <a:ext cx="342600" cy="428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650"/>
              <a:buFont typeface="Brygada 1918"/>
              <a:buNone/>
            </a:pPr>
            <a:r>
              <a:rPr b="1" i="0" lang="en-US" sz="2650" u="none" cap="none" strike="noStrike">
                <a:solidFill>
                  <a:srgbClr val="F4CAB8"/>
                </a:solidFill>
                <a:latin typeface="Brygada 1918"/>
                <a:ea typeface="Brygada 1918"/>
                <a:cs typeface="Brygada 1918"/>
                <a:sym typeface="Brygada 1918"/>
              </a:rPr>
              <a:t>2</a:t>
            </a:r>
            <a:endParaRPr b="0" i="0" sz="2650" u="none" cap="none" strike="noStrike"/>
          </a:p>
        </p:txBody>
      </p:sp>
      <p:sp>
        <p:nvSpPr>
          <p:cNvPr id="373" name="Google Shape;373;p34"/>
          <p:cNvSpPr/>
          <p:nvPr/>
        </p:nvSpPr>
        <p:spPr>
          <a:xfrm>
            <a:off x="8061838" y="1852552"/>
            <a:ext cx="28545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Results:</a:t>
            </a:r>
            <a:endParaRPr b="0" i="0" sz="2200" u="none" cap="none" strike="noStrike"/>
          </a:p>
        </p:txBody>
      </p:sp>
      <p:sp>
        <p:nvSpPr>
          <p:cNvPr id="374" name="Google Shape;374;p34"/>
          <p:cNvSpPr/>
          <p:nvPr/>
        </p:nvSpPr>
        <p:spPr>
          <a:xfrm>
            <a:off x="8061838" y="2337731"/>
            <a:ext cx="5763000" cy="342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R² Score:</a:t>
            </a:r>
            <a:r>
              <a:rPr b="0" i="0" lang="en-US" sz="1650" u="none" cap="none" strike="noStrike">
                <a:solidFill>
                  <a:srgbClr val="F4CAB8"/>
                </a:solidFill>
                <a:latin typeface="Montserrat Medium"/>
                <a:ea typeface="Montserrat Medium"/>
                <a:cs typeface="Montserrat Medium"/>
                <a:sym typeface="Montserrat Medium"/>
              </a:rPr>
              <a:t> 0.954 </a:t>
            </a:r>
            <a:endParaRPr sz="1650">
              <a:solidFill>
                <a:srgbClr val="F4CAB8"/>
              </a:solidFill>
              <a:latin typeface="Montserrat Medium"/>
              <a:ea typeface="Montserrat Medium"/>
              <a:cs typeface="Montserrat Medium"/>
              <a:sym typeface="Montserrat Medium"/>
            </a:endParaRPr>
          </a:p>
          <a:p>
            <a:pPr indent="0" lvl="0" marL="0" marR="0" rtl="0" algn="l">
              <a:lnSpc>
                <a:spcPct val="160606"/>
              </a:lnSpc>
              <a:spcBef>
                <a:spcPts val="0"/>
              </a:spcBef>
              <a:spcAft>
                <a:spcPts val="0"/>
              </a:spcAft>
              <a:buClr>
                <a:srgbClr val="F4CAB8"/>
              </a:buClr>
              <a:buSzPts val="1650"/>
              <a:buFont typeface="Montserrat Medium"/>
              <a:buNone/>
            </a:pPr>
            <a:r>
              <a:rPr b="1" lang="en-US" sz="1900">
                <a:solidFill>
                  <a:srgbClr val="F4CAB8"/>
                </a:solidFill>
              </a:rPr>
              <a:t>Adjusted R-squared:</a:t>
            </a:r>
            <a:r>
              <a:rPr lang="en-US" sz="1900">
                <a:solidFill>
                  <a:srgbClr val="F4CAB8"/>
                </a:solidFill>
              </a:rPr>
              <a:t> </a:t>
            </a:r>
            <a:r>
              <a:rPr b="1" lang="en-US" sz="1900">
                <a:solidFill>
                  <a:srgbClr val="F4CAB8"/>
                </a:solidFill>
              </a:rPr>
              <a:t>0.940</a:t>
            </a:r>
            <a:endParaRPr b="1" sz="1900">
              <a:solidFill>
                <a:srgbClr val="F4CAB8"/>
              </a:solidFill>
            </a:endParaRPr>
          </a:p>
          <a:p>
            <a:pPr indent="0" lvl="0" marL="0" marR="0" rtl="0" algn="l">
              <a:lnSpc>
                <a:spcPct val="160606"/>
              </a:lnSpc>
              <a:spcBef>
                <a:spcPts val="0"/>
              </a:spcBef>
              <a:spcAft>
                <a:spcPts val="0"/>
              </a:spcAft>
              <a:buClr>
                <a:srgbClr val="F4CAB8"/>
              </a:buClr>
              <a:buSzPts val="1650"/>
              <a:buFont typeface="Montserrat Medium"/>
              <a:buNone/>
            </a:pPr>
            <a:r>
              <a:rPr b="1" lang="en-US" sz="1650">
                <a:solidFill>
                  <a:srgbClr val="F4CAB8"/>
                </a:solidFill>
                <a:latin typeface="Montserrat"/>
                <a:ea typeface="Montserrat"/>
                <a:cs typeface="Montserrat"/>
                <a:sym typeface="Montserrat"/>
              </a:rPr>
              <a:t>F </a:t>
            </a:r>
            <a:r>
              <a:rPr b="1" lang="en-US" sz="1650">
                <a:solidFill>
                  <a:srgbClr val="F4CAB8"/>
                </a:solidFill>
                <a:latin typeface="Montserrat"/>
                <a:ea typeface="Montserrat"/>
                <a:cs typeface="Montserrat"/>
                <a:sym typeface="Montserrat"/>
              </a:rPr>
              <a:t>statistic: 66.42</a:t>
            </a:r>
            <a:endParaRPr b="1" sz="1650">
              <a:solidFill>
                <a:srgbClr val="F4CAB8"/>
              </a:solidFill>
              <a:latin typeface="Montserrat"/>
              <a:ea typeface="Montserrat"/>
              <a:cs typeface="Montserrat"/>
              <a:sym typeface="Montserrat"/>
            </a:endParaRPr>
          </a:p>
          <a:p>
            <a:pPr indent="0" lvl="0" marL="0" rtl="0" algn="l">
              <a:lnSpc>
                <a:spcPct val="115000"/>
              </a:lnSpc>
              <a:spcBef>
                <a:spcPts val="1200"/>
              </a:spcBef>
              <a:spcAft>
                <a:spcPts val="0"/>
              </a:spcAft>
              <a:buClr>
                <a:schemeClr val="dk1"/>
              </a:buClr>
              <a:buSzPts val="1100"/>
              <a:buFont typeface="Arial"/>
              <a:buNone/>
            </a:pPr>
            <a:r>
              <a:rPr b="1" lang="en-US" sz="1100">
                <a:solidFill>
                  <a:schemeClr val="dk1"/>
                </a:solidFill>
              </a:rPr>
              <a:t>0</a:t>
            </a:r>
            <a:endParaRPr b="1" sz="1100">
              <a:solidFill>
                <a:schemeClr val="dk1"/>
              </a:solidFill>
            </a:endParaRPr>
          </a:p>
          <a:p>
            <a:pPr indent="0" lvl="0" marL="0" marR="0" rtl="0" algn="l">
              <a:lnSpc>
                <a:spcPct val="160606"/>
              </a:lnSpc>
              <a:spcBef>
                <a:spcPts val="1200"/>
              </a:spcBef>
              <a:spcAft>
                <a:spcPts val="0"/>
              </a:spcAft>
              <a:buClr>
                <a:srgbClr val="F4CAB8"/>
              </a:buClr>
              <a:buSzPts val="1650"/>
              <a:buFont typeface="Montserrat Medium"/>
              <a:buNone/>
            </a:pPr>
            <a:r>
              <a:t/>
            </a:r>
            <a:endParaRPr sz="1650">
              <a:solidFill>
                <a:srgbClr val="F4CAB8"/>
              </a:solidFill>
              <a:latin typeface="Montserrat Medium"/>
              <a:ea typeface="Montserrat Medium"/>
              <a:cs typeface="Montserrat Medium"/>
              <a:sym typeface="Montserrat Medium"/>
            </a:endParaRPr>
          </a:p>
        </p:txBody>
      </p:sp>
      <p:pic>
        <p:nvPicPr>
          <p:cNvPr descr="preencoded.png" id="375" name="Google Shape;375;p34"/>
          <p:cNvPicPr preferRelativeResize="0"/>
          <p:nvPr/>
        </p:nvPicPr>
        <p:blipFill rotWithShape="1">
          <a:blip r:embed="rId3">
            <a:alphaModFix/>
          </a:blip>
          <a:srcRect b="0" l="0" r="0" t="0"/>
          <a:stretch/>
        </p:blipFill>
        <p:spPr>
          <a:xfrm>
            <a:off x="0" y="4361451"/>
            <a:ext cx="14630400" cy="386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5"/>
          <p:cNvSpPr/>
          <p:nvPr/>
        </p:nvSpPr>
        <p:spPr>
          <a:xfrm>
            <a:off x="749249" y="1094175"/>
            <a:ext cx="12112200" cy="7134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Top Features Correlated with Sale Price</a:t>
            </a:r>
            <a:endParaRPr b="0" i="0" sz="4450" u="none" cap="none" strike="noStrike"/>
          </a:p>
        </p:txBody>
      </p:sp>
      <p:pic>
        <p:nvPicPr>
          <p:cNvPr descr="preencoded.png" id="382" name="Google Shape;382;p35"/>
          <p:cNvPicPr preferRelativeResize="0"/>
          <p:nvPr/>
        </p:nvPicPr>
        <p:blipFill rotWithShape="1">
          <a:blip r:embed="rId3">
            <a:alphaModFix/>
          </a:blip>
          <a:srcRect b="0" l="0" r="0" t="0"/>
          <a:stretch/>
        </p:blipFill>
        <p:spPr>
          <a:xfrm>
            <a:off x="749260" y="2235875"/>
            <a:ext cx="535186" cy="535186"/>
          </a:xfrm>
          <a:prstGeom prst="rect">
            <a:avLst/>
          </a:prstGeom>
          <a:noFill/>
          <a:ln>
            <a:noFill/>
          </a:ln>
        </p:spPr>
      </p:pic>
      <p:sp>
        <p:nvSpPr>
          <p:cNvPr id="383" name="Google Shape;383;p35"/>
          <p:cNvSpPr/>
          <p:nvPr/>
        </p:nvSpPr>
        <p:spPr>
          <a:xfrm>
            <a:off x="749260" y="2985135"/>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Overall Quality</a:t>
            </a:r>
            <a:endParaRPr b="0" i="0" sz="2200" u="none" cap="none" strike="noStrike"/>
          </a:p>
        </p:txBody>
      </p:sp>
      <p:sp>
        <p:nvSpPr>
          <p:cNvPr id="384" name="Google Shape;384;p35"/>
          <p:cNvSpPr/>
          <p:nvPr/>
        </p:nvSpPr>
        <p:spPr>
          <a:xfrm>
            <a:off x="749260" y="3470315"/>
            <a:ext cx="4163139" cy="205454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Quality beats everything → OverallQual has the strongest correlation with price. This confirms that condition and craftsmanship are the primary drivers of value in residential real estate.</a:t>
            </a:r>
            <a:endParaRPr b="0" i="0" sz="1650" u="none" cap="none" strike="noStrike"/>
          </a:p>
        </p:txBody>
      </p:sp>
      <p:pic>
        <p:nvPicPr>
          <p:cNvPr descr="preencoded.png" id="385" name="Google Shape;385;p35"/>
          <p:cNvPicPr preferRelativeResize="0"/>
          <p:nvPr/>
        </p:nvPicPr>
        <p:blipFill rotWithShape="1">
          <a:blip r:embed="rId4">
            <a:alphaModFix/>
          </a:blip>
          <a:srcRect b="0" l="0" r="0" t="0"/>
          <a:stretch/>
        </p:blipFill>
        <p:spPr>
          <a:xfrm>
            <a:off x="5233511" y="2235875"/>
            <a:ext cx="535186" cy="535186"/>
          </a:xfrm>
          <a:prstGeom prst="rect">
            <a:avLst/>
          </a:prstGeom>
          <a:noFill/>
          <a:ln>
            <a:noFill/>
          </a:ln>
        </p:spPr>
      </p:pic>
      <p:sp>
        <p:nvSpPr>
          <p:cNvPr id="386" name="Google Shape;386;p35"/>
          <p:cNvSpPr/>
          <p:nvPr/>
        </p:nvSpPr>
        <p:spPr>
          <a:xfrm>
            <a:off x="5233511" y="2985135"/>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Living Space</a:t>
            </a:r>
            <a:endParaRPr b="0" i="0" sz="2200" u="none" cap="none" strike="noStrike"/>
          </a:p>
        </p:txBody>
      </p:sp>
      <p:sp>
        <p:nvSpPr>
          <p:cNvPr id="387" name="Google Shape;387;p35"/>
          <p:cNvSpPr/>
          <p:nvPr/>
        </p:nvSpPr>
        <p:spPr>
          <a:xfrm>
            <a:off x="5233511" y="3470315"/>
            <a:ext cx="4163258" cy="2054543"/>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Size matters → GrLivArea, TotalBsmtSF, and GarageCars show strong positive correlation. The total usable space, particularly above-ground living area, significantly impacts a home's market value.</a:t>
            </a:r>
            <a:endParaRPr b="0" i="0" sz="1650" u="none" cap="none" strike="noStrike"/>
          </a:p>
        </p:txBody>
      </p:sp>
      <p:pic>
        <p:nvPicPr>
          <p:cNvPr descr="preencoded.png" id="388" name="Google Shape;388;p35"/>
          <p:cNvPicPr preferRelativeResize="0"/>
          <p:nvPr/>
        </p:nvPicPr>
        <p:blipFill rotWithShape="1">
          <a:blip r:embed="rId5">
            <a:alphaModFix/>
          </a:blip>
          <a:srcRect b="0" l="0" r="0" t="0"/>
          <a:stretch/>
        </p:blipFill>
        <p:spPr>
          <a:xfrm>
            <a:off x="9717881" y="2235875"/>
            <a:ext cx="535186" cy="535186"/>
          </a:xfrm>
          <a:prstGeom prst="rect">
            <a:avLst/>
          </a:prstGeom>
          <a:noFill/>
          <a:ln>
            <a:noFill/>
          </a:ln>
        </p:spPr>
      </p:pic>
      <p:sp>
        <p:nvSpPr>
          <p:cNvPr id="389" name="Google Shape;389;p35"/>
          <p:cNvSpPr/>
          <p:nvPr/>
        </p:nvSpPr>
        <p:spPr>
          <a:xfrm>
            <a:off x="9717881" y="2985135"/>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Property Age</a:t>
            </a:r>
            <a:endParaRPr b="0" i="0" sz="2200" u="none" cap="none" strike="noStrike"/>
          </a:p>
        </p:txBody>
      </p:sp>
      <p:sp>
        <p:nvSpPr>
          <p:cNvPr id="390" name="Google Shape;390;p35"/>
          <p:cNvSpPr/>
          <p:nvPr/>
        </p:nvSpPr>
        <p:spPr>
          <a:xfrm>
            <a:off x="9717881" y="3470315"/>
            <a:ext cx="4163258" cy="2396966"/>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Newer homes sell for more → YearBuilt and YearRemodAdd confirm that modern renovations add value. Buyers prioritize updated properties and are willing to pay premium prices for homes that require less immediate work.</a:t>
            </a:r>
            <a:endParaRPr b="0" i="0" sz="1650" u="none" cap="none" strike="noStrike"/>
          </a:p>
        </p:txBody>
      </p:sp>
      <p:sp>
        <p:nvSpPr>
          <p:cNvPr id="391" name="Google Shape;391;p35"/>
          <p:cNvSpPr/>
          <p:nvPr/>
        </p:nvSpPr>
        <p:spPr>
          <a:xfrm>
            <a:off x="749260" y="6422944"/>
            <a:ext cx="13131900" cy="10272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These insights help us understand what truly drives price differences in the housing market. Buyers prioritize quality, space, and garage availability over other factors. Our next step is to use these top features for deeper analysis to develop more accurate pricing models.</a:t>
            </a:r>
            <a:endParaRPr b="0" i="0" sz="1650" u="none" cap="none" strike="noStrike"/>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descr="preencoded.png" id="397" name="Google Shape;397;p36"/>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98" name="Google Shape;398;p36"/>
          <p:cNvSpPr/>
          <p:nvPr/>
        </p:nvSpPr>
        <p:spPr>
          <a:xfrm>
            <a:off x="669369" y="679371"/>
            <a:ext cx="7805261" cy="127515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FB393"/>
              </a:buClr>
              <a:buSzPts val="4000"/>
              <a:buFont typeface="Brygada 1918"/>
              <a:buNone/>
            </a:pPr>
            <a:r>
              <a:rPr b="1" lang="en-US" sz="4000">
                <a:solidFill>
                  <a:srgbClr val="FFB393"/>
                </a:solidFill>
                <a:latin typeface="Brygada 1918"/>
                <a:ea typeface="Brygada 1918"/>
                <a:cs typeface="Brygada 1918"/>
                <a:sym typeface="Brygada 1918"/>
              </a:rPr>
              <a:t>Conclusion</a:t>
            </a:r>
            <a:endParaRPr b="0" i="0" sz="4000" u="none" cap="none" strike="noStrike"/>
          </a:p>
        </p:txBody>
      </p:sp>
      <p:sp>
        <p:nvSpPr>
          <p:cNvPr id="399" name="Google Shape;399;p36"/>
          <p:cNvSpPr/>
          <p:nvPr/>
        </p:nvSpPr>
        <p:spPr>
          <a:xfrm>
            <a:off x="669369" y="1838198"/>
            <a:ext cx="430200" cy="4302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0" name="Google Shape;400;p36"/>
          <p:cNvPicPr preferRelativeResize="0"/>
          <p:nvPr/>
        </p:nvPicPr>
        <p:blipFill rotWithShape="1">
          <a:blip r:embed="rId4">
            <a:alphaModFix/>
          </a:blip>
          <a:srcRect b="0" l="0" r="0" t="0"/>
          <a:stretch/>
        </p:blipFill>
        <p:spPr>
          <a:xfrm>
            <a:off x="731520" y="1862129"/>
            <a:ext cx="305991" cy="382429"/>
          </a:xfrm>
          <a:prstGeom prst="rect">
            <a:avLst/>
          </a:prstGeom>
          <a:noFill/>
          <a:ln>
            <a:noFill/>
          </a:ln>
        </p:spPr>
      </p:pic>
      <p:sp>
        <p:nvSpPr>
          <p:cNvPr id="401" name="Google Shape;401;p36"/>
          <p:cNvSpPr/>
          <p:nvPr/>
        </p:nvSpPr>
        <p:spPr>
          <a:xfrm>
            <a:off x="1272783" y="1838350"/>
            <a:ext cx="44589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Accurate Predictions</a:t>
            </a:r>
            <a:endParaRPr b="0" i="0" sz="2000" u="none" cap="none" strike="noStrike"/>
          </a:p>
        </p:txBody>
      </p:sp>
      <p:sp>
        <p:nvSpPr>
          <p:cNvPr id="402" name="Google Shape;402;p36"/>
          <p:cNvSpPr/>
          <p:nvPr/>
        </p:nvSpPr>
        <p:spPr>
          <a:xfrm>
            <a:off x="1290876" y="2271585"/>
            <a:ext cx="7183800" cy="61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Our project successfully used data analytics and regression models to predict house prices with high accuracy.</a:t>
            </a:r>
            <a:endParaRPr b="0" i="0" sz="1500" u="none" cap="none" strike="noStrike"/>
          </a:p>
        </p:txBody>
      </p:sp>
      <p:sp>
        <p:nvSpPr>
          <p:cNvPr id="403" name="Google Shape;403;p36"/>
          <p:cNvSpPr/>
          <p:nvPr/>
        </p:nvSpPr>
        <p:spPr>
          <a:xfrm>
            <a:off x="669369" y="3289688"/>
            <a:ext cx="430200" cy="4302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4" name="Google Shape;404;p36"/>
          <p:cNvPicPr preferRelativeResize="0"/>
          <p:nvPr/>
        </p:nvPicPr>
        <p:blipFill rotWithShape="1">
          <a:blip r:embed="rId5">
            <a:alphaModFix/>
          </a:blip>
          <a:srcRect b="0" l="0" r="0" t="0"/>
          <a:stretch/>
        </p:blipFill>
        <p:spPr>
          <a:xfrm>
            <a:off x="731520" y="3313620"/>
            <a:ext cx="305991" cy="382429"/>
          </a:xfrm>
          <a:prstGeom prst="rect">
            <a:avLst/>
          </a:prstGeom>
          <a:noFill/>
          <a:ln>
            <a:noFill/>
          </a:ln>
        </p:spPr>
      </p:pic>
      <p:sp>
        <p:nvSpPr>
          <p:cNvPr id="405" name="Google Shape;405;p36"/>
          <p:cNvSpPr/>
          <p:nvPr/>
        </p:nvSpPr>
        <p:spPr>
          <a:xfrm>
            <a:off x="1290874" y="3289700"/>
            <a:ext cx="54102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Quality Matters Most</a:t>
            </a:r>
            <a:endParaRPr b="0" i="0" sz="2000" u="none" cap="none" strike="noStrike"/>
          </a:p>
        </p:txBody>
      </p:sp>
      <p:sp>
        <p:nvSpPr>
          <p:cNvPr id="406" name="Google Shape;406;p36"/>
          <p:cNvSpPr/>
          <p:nvPr/>
        </p:nvSpPr>
        <p:spPr>
          <a:xfrm>
            <a:off x="1290876" y="3723076"/>
            <a:ext cx="7183800" cy="61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House condition and renovations significantly impact price. Living space size strongly correlates with higher sale prices.</a:t>
            </a:r>
            <a:endParaRPr b="0" i="0" sz="1500" u="none" cap="none" strike="noStrike"/>
          </a:p>
        </p:txBody>
      </p:sp>
      <p:sp>
        <p:nvSpPr>
          <p:cNvPr id="407" name="Google Shape;407;p36"/>
          <p:cNvSpPr/>
          <p:nvPr/>
        </p:nvSpPr>
        <p:spPr>
          <a:xfrm>
            <a:off x="669369" y="4741179"/>
            <a:ext cx="430200" cy="4302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08" name="Google Shape;408;p36"/>
          <p:cNvPicPr preferRelativeResize="0"/>
          <p:nvPr/>
        </p:nvPicPr>
        <p:blipFill rotWithShape="1">
          <a:blip r:embed="rId6">
            <a:alphaModFix/>
          </a:blip>
          <a:srcRect b="0" l="0" r="0" t="0"/>
          <a:stretch/>
        </p:blipFill>
        <p:spPr>
          <a:xfrm>
            <a:off x="731520" y="4765111"/>
            <a:ext cx="305991" cy="382429"/>
          </a:xfrm>
          <a:prstGeom prst="rect">
            <a:avLst/>
          </a:prstGeom>
          <a:noFill/>
          <a:ln>
            <a:noFill/>
          </a:ln>
        </p:spPr>
      </p:pic>
      <p:sp>
        <p:nvSpPr>
          <p:cNvPr id="409" name="Google Shape;409;p36"/>
          <p:cNvSpPr/>
          <p:nvPr/>
        </p:nvSpPr>
        <p:spPr>
          <a:xfrm>
            <a:off x="1290876" y="4741179"/>
            <a:ext cx="25500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Location Premium</a:t>
            </a:r>
            <a:endParaRPr b="0" i="0" sz="2000" u="none" cap="none" strike="noStrike"/>
          </a:p>
        </p:txBody>
      </p:sp>
      <p:sp>
        <p:nvSpPr>
          <p:cNvPr id="410" name="Google Shape;410;p36"/>
          <p:cNvSpPr/>
          <p:nvPr/>
        </p:nvSpPr>
        <p:spPr>
          <a:xfrm>
            <a:off x="1290876" y="5174567"/>
            <a:ext cx="7183800" cy="3060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Certain neighborhoods command higher prices regardless of amenities.</a:t>
            </a:r>
            <a:endParaRPr b="0" i="0" sz="1500" u="none" cap="none" strike="noStrike"/>
          </a:p>
        </p:txBody>
      </p:sp>
      <p:sp>
        <p:nvSpPr>
          <p:cNvPr id="411" name="Google Shape;411;p36"/>
          <p:cNvSpPr/>
          <p:nvPr/>
        </p:nvSpPr>
        <p:spPr>
          <a:xfrm>
            <a:off x="669369" y="5886799"/>
            <a:ext cx="430200" cy="4302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2" name="Google Shape;412;p36"/>
          <p:cNvPicPr preferRelativeResize="0"/>
          <p:nvPr/>
        </p:nvPicPr>
        <p:blipFill rotWithShape="1">
          <a:blip r:embed="rId7">
            <a:alphaModFix/>
          </a:blip>
          <a:srcRect b="0" l="0" r="0" t="0"/>
          <a:stretch/>
        </p:blipFill>
        <p:spPr>
          <a:xfrm>
            <a:off x="731520" y="5910730"/>
            <a:ext cx="305991" cy="382429"/>
          </a:xfrm>
          <a:prstGeom prst="rect">
            <a:avLst/>
          </a:prstGeom>
          <a:noFill/>
          <a:ln>
            <a:noFill/>
          </a:ln>
        </p:spPr>
      </p:pic>
      <p:sp>
        <p:nvSpPr>
          <p:cNvPr id="413" name="Google Shape;413;p36"/>
          <p:cNvSpPr/>
          <p:nvPr/>
        </p:nvSpPr>
        <p:spPr>
          <a:xfrm>
            <a:off x="1290874" y="5886800"/>
            <a:ext cx="5486400" cy="31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F4CAB8"/>
              </a:buClr>
              <a:buSzPts val="2000"/>
              <a:buFont typeface="Brygada 1918"/>
              <a:buNone/>
            </a:pPr>
            <a:r>
              <a:rPr b="1" i="0" lang="en-US" sz="2000" u="none" cap="none" strike="noStrike">
                <a:solidFill>
                  <a:srgbClr val="F4CAB8"/>
                </a:solidFill>
                <a:latin typeface="Brygada 1918"/>
                <a:ea typeface="Brygada 1918"/>
                <a:cs typeface="Brygada 1918"/>
                <a:sym typeface="Brygada 1918"/>
              </a:rPr>
              <a:t>Data-Driven Insights</a:t>
            </a:r>
            <a:endParaRPr b="0" i="0" sz="2000" u="none" cap="none" strike="noStrike"/>
          </a:p>
        </p:txBody>
      </p:sp>
      <p:sp>
        <p:nvSpPr>
          <p:cNvPr id="414" name="Google Shape;414;p36"/>
          <p:cNvSpPr/>
          <p:nvPr/>
        </p:nvSpPr>
        <p:spPr>
          <a:xfrm>
            <a:off x="1290876" y="6320186"/>
            <a:ext cx="7183800" cy="611700"/>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Buyers can make informed investment decisions. Sellers can strategically price homes based on quality, space, and location.</a:t>
            </a:r>
            <a:endParaRPr b="0" i="0" sz="15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descr="preencoded.png" id="70" name="Google Shape;70;p17"/>
          <p:cNvPicPr preferRelativeResize="0"/>
          <p:nvPr/>
        </p:nvPicPr>
        <p:blipFill rotWithShape="1">
          <a:blip r:embed="rId3">
            <a:alphaModFix/>
          </a:blip>
          <a:srcRect b="0" l="0" r="0" t="0"/>
          <a:stretch/>
        </p:blipFill>
        <p:spPr>
          <a:xfrm>
            <a:off x="9144000" y="0"/>
            <a:ext cx="5486400" cy="8231029"/>
          </a:xfrm>
          <a:prstGeom prst="rect">
            <a:avLst/>
          </a:prstGeom>
          <a:noFill/>
          <a:ln>
            <a:noFill/>
          </a:ln>
        </p:spPr>
      </p:pic>
      <p:sp>
        <p:nvSpPr>
          <p:cNvPr id="71" name="Google Shape;71;p17"/>
          <p:cNvSpPr/>
          <p:nvPr/>
        </p:nvSpPr>
        <p:spPr>
          <a:xfrm>
            <a:off x="629722" y="494705"/>
            <a:ext cx="7884557" cy="119943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FFB393"/>
              </a:buClr>
              <a:buSzPts val="3750"/>
              <a:buFont typeface="Brygada 1918"/>
              <a:buNone/>
            </a:pPr>
            <a:r>
              <a:rPr b="1" i="0" lang="en-US" sz="3750" u="none" cap="none" strike="noStrike">
                <a:solidFill>
                  <a:srgbClr val="FFB393"/>
                </a:solidFill>
                <a:latin typeface="Brygada 1918"/>
                <a:ea typeface="Brygada 1918"/>
                <a:cs typeface="Brygada 1918"/>
                <a:sym typeface="Brygada 1918"/>
              </a:rPr>
              <a:t>Why Investigate Housing Feature Impacts?</a:t>
            </a:r>
            <a:endParaRPr b="0" i="0" sz="3750" u="none" cap="none" strike="noStrike"/>
          </a:p>
        </p:txBody>
      </p:sp>
      <p:sp>
        <p:nvSpPr>
          <p:cNvPr id="72" name="Google Shape;72;p17"/>
          <p:cNvSpPr/>
          <p:nvPr/>
        </p:nvSpPr>
        <p:spPr>
          <a:xfrm>
            <a:off x="629722" y="2166342"/>
            <a:ext cx="404813" cy="404813"/>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688241" y="2188845"/>
            <a:ext cx="287774" cy="359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250"/>
              <a:buFont typeface="Brygada 1918"/>
              <a:buNone/>
            </a:pPr>
            <a:r>
              <a:rPr b="1" i="0" lang="en-US" sz="2250" u="none" cap="none" strike="noStrike">
                <a:solidFill>
                  <a:srgbClr val="F4CAB8"/>
                </a:solidFill>
                <a:latin typeface="Brygada 1918"/>
                <a:ea typeface="Brygada 1918"/>
                <a:cs typeface="Brygada 1918"/>
                <a:sym typeface="Brygada 1918"/>
              </a:rPr>
              <a:t>1</a:t>
            </a:r>
            <a:endParaRPr b="0" i="0" sz="2250" u="none" cap="none" strike="noStrike"/>
          </a:p>
        </p:txBody>
      </p:sp>
      <p:sp>
        <p:nvSpPr>
          <p:cNvPr id="74" name="Google Shape;74;p17"/>
          <p:cNvSpPr/>
          <p:nvPr/>
        </p:nvSpPr>
        <p:spPr>
          <a:xfrm>
            <a:off x="1214438" y="2166342"/>
            <a:ext cx="2398990" cy="2997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4CAB8"/>
              </a:buClr>
              <a:buSzPts val="1850"/>
              <a:buFont typeface="Brygada 1918"/>
              <a:buNone/>
            </a:pPr>
            <a:r>
              <a:rPr b="1" i="0" lang="en-US" sz="1850" u="none" cap="none" strike="noStrike">
                <a:solidFill>
                  <a:srgbClr val="F4CAB8"/>
                </a:solidFill>
                <a:latin typeface="Brygada 1918"/>
                <a:ea typeface="Brygada 1918"/>
                <a:cs typeface="Brygada 1918"/>
                <a:sym typeface="Brygada 1918"/>
              </a:rPr>
              <a:t>Research Question</a:t>
            </a:r>
            <a:endParaRPr b="0" i="0" sz="1850" u="none" cap="none" strike="noStrike"/>
          </a:p>
        </p:txBody>
      </p:sp>
      <p:sp>
        <p:nvSpPr>
          <p:cNvPr id="75" name="Google Shape;75;p17"/>
          <p:cNvSpPr/>
          <p:nvPr/>
        </p:nvSpPr>
        <p:spPr>
          <a:xfrm>
            <a:off x="1214438" y="2574012"/>
            <a:ext cx="7299841" cy="863322"/>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4CAB8"/>
              </a:buClr>
              <a:buSzPts val="1400"/>
              <a:buFont typeface="Montserrat Medium"/>
              <a:buNone/>
            </a:pPr>
            <a:r>
              <a:rPr b="0" i="0" lang="en-US" sz="1400" u="none" cap="none" strike="noStrike">
                <a:solidFill>
                  <a:srgbClr val="F4CAB8"/>
                </a:solidFill>
                <a:latin typeface="Montserrat Medium"/>
                <a:ea typeface="Montserrat Medium"/>
                <a:cs typeface="Montserrat Medium"/>
                <a:sym typeface="Montserrat Medium"/>
              </a:rPr>
              <a:t>"Which housing features (structural, location-based, or quality-related) most significantly influence sale prices, and how do regression models compare in predictive accuracy?"</a:t>
            </a:r>
            <a:endParaRPr b="0" i="0" sz="1400" u="none" cap="none" strike="noStrike"/>
          </a:p>
        </p:txBody>
      </p:sp>
      <p:sp>
        <p:nvSpPr>
          <p:cNvPr id="76" name="Google Shape;76;p17"/>
          <p:cNvSpPr/>
          <p:nvPr/>
        </p:nvSpPr>
        <p:spPr>
          <a:xfrm>
            <a:off x="629722" y="3819644"/>
            <a:ext cx="404813" cy="404813"/>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a:off x="688241" y="3842147"/>
            <a:ext cx="287774" cy="35980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250"/>
              <a:buFont typeface="Brygada 1918"/>
              <a:buNone/>
            </a:pPr>
            <a:r>
              <a:rPr b="1" i="0" lang="en-US" sz="2250" u="none" cap="none" strike="noStrike">
                <a:solidFill>
                  <a:srgbClr val="F4CAB8"/>
                </a:solidFill>
                <a:latin typeface="Brygada 1918"/>
                <a:ea typeface="Brygada 1918"/>
                <a:cs typeface="Brygada 1918"/>
                <a:sym typeface="Brygada 1918"/>
              </a:rPr>
              <a:t>2</a:t>
            </a:r>
            <a:endParaRPr b="0" i="0" sz="2250" u="none" cap="none" strike="noStrike"/>
          </a:p>
        </p:txBody>
      </p:sp>
      <p:sp>
        <p:nvSpPr>
          <p:cNvPr id="78" name="Google Shape;78;p17"/>
          <p:cNvSpPr/>
          <p:nvPr/>
        </p:nvSpPr>
        <p:spPr>
          <a:xfrm>
            <a:off x="1214438" y="3819644"/>
            <a:ext cx="2398990" cy="299799"/>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4CAB8"/>
              </a:buClr>
              <a:buSzPts val="1850"/>
              <a:buFont typeface="Brygada 1918"/>
              <a:buNone/>
            </a:pPr>
            <a:r>
              <a:rPr b="1" i="0" lang="en-US" sz="1850" u="none" cap="none" strike="noStrike">
                <a:solidFill>
                  <a:srgbClr val="F4CAB8"/>
                </a:solidFill>
                <a:latin typeface="Brygada 1918"/>
                <a:ea typeface="Brygada 1918"/>
                <a:cs typeface="Brygada 1918"/>
                <a:sym typeface="Brygada 1918"/>
              </a:rPr>
              <a:t>Market Relevance</a:t>
            </a:r>
            <a:endParaRPr b="0" i="0" sz="1850" u="none" cap="none" strike="noStrike"/>
          </a:p>
        </p:txBody>
      </p:sp>
      <p:sp>
        <p:nvSpPr>
          <p:cNvPr id="79" name="Google Shape;79;p17"/>
          <p:cNvSpPr/>
          <p:nvPr/>
        </p:nvSpPr>
        <p:spPr>
          <a:xfrm>
            <a:off x="1214438" y="4227314"/>
            <a:ext cx="7299841" cy="2877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4CAB8"/>
              </a:buClr>
              <a:buSzPts val="1400"/>
              <a:buFont typeface="Montserrat Medium"/>
              <a:buNone/>
            </a:pPr>
            <a:r>
              <a:rPr b="0" i="0" lang="en-US" sz="1400" u="none" cap="none" strike="noStrike">
                <a:solidFill>
                  <a:srgbClr val="F4CAB8"/>
                </a:solidFill>
                <a:latin typeface="Montserrat Medium"/>
                <a:ea typeface="Montserrat Medium"/>
                <a:cs typeface="Montserrat Medium"/>
                <a:sym typeface="Montserrat Medium"/>
              </a:rPr>
              <a:t>Current tools (e.g., Zillow's Zestimate) often undervalue location and quality.</a:t>
            </a:r>
            <a:endParaRPr b="0" i="0" sz="1400" u="none" cap="none" strike="noStrike"/>
          </a:p>
        </p:txBody>
      </p:sp>
      <p:sp>
        <p:nvSpPr>
          <p:cNvPr id="80" name="Google Shape;80;p17"/>
          <p:cNvSpPr/>
          <p:nvPr/>
        </p:nvSpPr>
        <p:spPr>
          <a:xfrm>
            <a:off x="629722" y="5026351"/>
            <a:ext cx="404700" cy="404700"/>
          </a:xfrm>
          <a:prstGeom prst="roundRect">
            <a:avLst>
              <a:gd fmla="val 666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7"/>
          <p:cNvSpPr/>
          <p:nvPr/>
        </p:nvSpPr>
        <p:spPr>
          <a:xfrm>
            <a:off x="688241" y="5048853"/>
            <a:ext cx="287700" cy="359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4CAB8"/>
              </a:buClr>
              <a:buSzPts val="2250"/>
              <a:buFont typeface="Brygada 1918"/>
              <a:buNone/>
            </a:pPr>
            <a:r>
              <a:rPr b="1" lang="en-US" sz="2250">
                <a:solidFill>
                  <a:srgbClr val="F4CAB8"/>
                </a:solidFill>
                <a:latin typeface="Brygada 1918"/>
                <a:ea typeface="Brygada 1918"/>
                <a:cs typeface="Brygada 1918"/>
                <a:sym typeface="Brygada 1918"/>
              </a:rPr>
              <a:t>3</a:t>
            </a:r>
            <a:endParaRPr b="0" i="0" sz="2250" u="none" cap="none" strike="noStrike"/>
          </a:p>
        </p:txBody>
      </p:sp>
      <p:sp>
        <p:nvSpPr>
          <p:cNvPr id="82" name="Google Shape;82;p17"/>
          <p:cNvSpPr/>
          <p:nvPr/>
        </p:nvSpPr>
        <p:spPr>
          <a:xfrm>
            <a:off x="1214438" y="5026351"/>
            <a:ext cx="2399100" cy="2997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F4CAB8"/>
              </a:buClr>
              <a:buSzPts val="1850"/>
              <a:buFont typeface="Brygada 1918"/>
              <a:buNone/>
            </a:pPr>
            <a:r>
              <a:rPr b="1" i="0" lang="en-US" sz="1850" u="none" cap="none" strike="noStrike">
                <a:solidFill>
                  <a:srgbClr val="F4CAB8"/>
                </a:solidFill>
                <a:latin typeface="Brygada 1918"/>
                <a:ea typeface="Brygada 1918"/>
                <a:cs typeface="Brygada 1918"/>
                <a:sym typeface="Brygada 1918"/>
              </a:rPr>
              <a:t>Societal Impact</a:t>
            </a:r>
            <a:endParaRPr b="0" i="0" sz="1850" u="none" cap="none" strike="noStrike"/>
          </a:p>
        </p:txBody>
      </p:sp>
      <p:sp>
        <p:nvSpPr>
          <p:cNvPr id="83" name="Google Shape;83;p17"/>
          <p:cNvSpPr/>
          <p:nvPr/>
        </p:nvSpPr>
        <p:spPr>
          <a:xfrm>
            <a:off x="1214438" y="5434021"/>
            <a:ext cx="7299900" cy="2877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4CAB8"/>
              </a:buClr>
              <a:buSzPts val="1400"/>
              <a:buFont typeface="Montserrat Medium"/>
              <a:buNone/>
            </a:pPr>
            <a:r>
              <a:rPr b="0" i="0" lang="en-US" sz="1400" u="none" cap="none" strike="noStrike">
                <a:solidFill>
                  <a:srgbClr val="F4CAB8"/>
                </a:solidFill>
                <a:latin typeface="Montserrat Medium"/>
                <a:ea typeface="Montserrat Medium"/>
                <a:cs typeface="Montserrat Medium"/>
                <a:sym typeface="Montserrat Medium"/>
              </a:rPr>
              <a:t>Empowering stakeholders with data-driven insights for fairer pricing.</a:t>
            </a:r>
            <a:endParaRPr b="0" i="0" sz="1400" u="none" cap="none" strike="noStrike"/>
          </a:p>
        </p:txBody>
      </p:sp>
      <p:sp>
        <p:nvSpPr>
          <p:cNvPr id="84" name="Google Shape;84;p17"/>
          <p:cNvSpPr/>
          <p:nvPr/>
        </p:nvSpPr>
        <p:spPr>
          <a:xfrm>
            <a:off x="629726" y="6232950"/>
            <a:ext cx="8285700" cy="10014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F4CAB8"/>
              </a:buClr>
              <a:buSzPts val="1400"/>
              <a:buFont typeface="Montserrat Medium"/>
              <a:buNone/>
            </a:pPr>
            <a:r>
              <a:rPr b="0" i="0" lang="en-US" sz="1400" u="none" cap="none" strike="noStrike">
                <a:solidFill>
                  <a:srgbClr val="F4CAB8"/>
                </a:solidFill>
                <a:latin typeface="Montserrat Medium"/>
                <a:ea typeface="Montserrat Medium"/>
                <a:cs typeface="Montserrat Medium"/>
                <a:sym typeface="Montserrat Medium"/>
              </a:rPr>
              <a:t>Why Focus on </a:t>
            </a:r>
            <a:r>
              <a:rPr lang="en-US">
                <a:solidFill>
                  <a:srgbClr val="F4CAB8"/>
                </a:solidFill>
                <a:latin typeface="Montserrat Medium"/>
                <a:ea typeface="Montserrat Medium"/>
                <a:cs typeface="Montserrat Medium"/>
                <a:sym typeface="Montserrat Medium"/>
              </a:rPr>
              <a:t>Amenities</a:t>
            </a:r>
            <a:r>
              <a:rPr b="0" i="0" lang="en-US" sz="1400" u="none" cap="none" strike="noStrike">
                <a:solidFill>
                  <a:srgbClr val="F4CAB8"/>
                </a:solidFill>
                <a:latin typeface="Montserrat Medium"/>
                <a:ea typeface="Montserrat Medium"/>
                <a:cs typeface="Montserrat Medium"/>
                <a:sym typeface="Montserrat Medium"/>
              </a:rPr>
              <a:t>-Based Features? Focusing on house amenities enhances property value, attracts buyers, and improves quality of life, making homes more desirable and competitive in the market.</a:t>
            </a:r>
            <a:endParaRPr b="0" i="0" sz="1400" u="none" cap="none" strike="noStrike">
              <a:solidFill>
                <a:srgbClr val="F4CAB8"/>
              </a:solidFill>
              <a:latin typeface="Montserrat Medium"/>
              <a:ea typeface="Montserrat Medium"/>
              <a:cs typeface="Montserrat Medium"/>
              <a:sym typeface="Montserrat Medium"/>
            </a:endParaRPr>
          </a:p>
          <a:p>
            <a:pPr indent="0" lvl="0" marL="0" marR="0" rtl="0" algn="l">
              <a:lnSpc>
                <a:spcPct val="160714"/>
              </a:lnSpc>
              <a:spcBef>
                <a:spcPts val="0"/>
              </a:spcBef>
              <a:spcAft>
                <a:spcPts val="0"/>
              </a:spcAft>
              <a:buClr>
                <a:srgbClr val="F4CAB8"/>
              </a:buClr>
              <a:buSzPts val="1400"/>
              <a:buFont typeface="Montserrat Medium"/>
              <a:buNone/>
            </a:pPr>
            <a:r>
              <a:t/>
            </a:r>
            <a:endParaRPr>
              <a:solidFill>
                <a:srgbClr val="F4CAB8"/>
              </a:solidFill>
              <a:latin typeface="Montserrat Medium"/>
              <a:ea typeface="Montserrat Medium"/>
              <a:cs typeface="Montserrat Medium"/>
              <a:sym typeface="Montserrat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p:nvPr/>
        </p:nvSpPr>
        <p:spPr>
          <a:xfrm>
            <a:off x="631625" y="484575"/>
            <a:ext cx="13612800" cy="655200"/>
          </a:xfrm>
          <a:prstGeom prst="rect">
            <a:avLst/>
          </a:prstGeom>
          <a:noFill/>
          <a:ln>
            <a:noFill/>
          </a:ln>
        </p:spPr>
        <p:txBody>
          <a:bodyPr anchorCtr="0" anchor="t" bIns="0" lIns="0" spcFirstLastPara="1" rIns="0" wrap="square" tIns="0">
            <a:noAutofit/>
          </a:bodyPr>
          <a:lstStyle/>
          <a:p>
            <a:pPr indent="0" lvl="0" marL="0" marR="0" rtl="0" algn="l">
              <a:lnSpc>
                <a:spcPct val="125609"/>
              </a:lnSpc>
              <a:spcBef>
                <a:spcPts val="0"/>
              </a:spcBef>
              <a:spcAft>
                <a:spcPts val="0"/>
              </a:spcAft>
              <a:buClr>
                <a:srgbClr val="FFB393"/>
              </a:buClr>
              <a:buSzPts val="4100"/>
              <a:buFont typeface="Brygada 1918"/>
              <a:buNone/>
            </a:pPr>
            <a:r>
              <a:rPr b="1" i="0" lang="en-US" sz="4100" u="none" cap="none" strike="noStrike">
                <a:solidFill>
                  <a:srgbClr val="FFB393"/>
                </a:solidFill>
                <a:latin typeface="Brygada 1918"/>
                <a:ea typeface="Brygada 1918"/>
                <a:cs typeface="Brygada 1918"/>
                <a:sym typeface="Brygada 1918"/>
              </a:rPr>
              <a:t>Why This Project Was Done in Data Analytics?</a:t>
            </a:r>
            <a:endParaRPr b="0" i="0" sz="4100" u="none" cap="none" strike="noStrike"/>
          </a:p>
        </p:txBody>
      </p:sp>
      <p:sp>
        <p:nvSpPr>
          <p:cNvPr id="91" name="Google Shape;91;p18"/>
          <p:cNvSpPr/>
          <p:nvPr/>
        </p:nvSpPr>
        <p:spPr>
          <a:xfrm>
            <a:off x="687824" y="1809869"/>
            <a:ext cx="442079" cy="44207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2" name="Google Shape;92;p18"/>
          <p:cNvPicPr preferRelativeResize="0"/>
          <p:nvPr/>
        </p:nvPicPr>
        <p:blipFill rotWithShape="1">
          <a:blip r:embed="rId3">
            <a:alphaModFix/>
          </a:blip>
          <a:srcRect b="0" l="0" r="0" t="0"/>
          <a:stretch/>
        </p:blipFill>
        <p:spPr>
          <a:xfrm>
            <a:off x="751582" y="1834336"/>
            <a:ext cx="314444" cy="393025"/>
          </a:xfrm>
          <a:prstGeom prst="rect">
            <a:avLst/>
          </a:prstGeom>
          <a:noFill/>
          <a:ln>
            <a:noFill/>
          </a:ln>
        </p:spPr>
      </p:pic>
      <p:sp>
        <p:nvSpPr>
          <p:cNvPr id="93" name="Google Shape;93;p18"/>
          <p:cNvSpPr/>
          <p:nvPr/>
        </p:nvSpPr>
        <p:spPr>
          <a:xfrm>
            <a:off x="1326356" y="1809869"/>
            <a:ext cx="3648789" cy="65508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Understanding Housing Market Trends</a:t>
            </a:r>
            <a:endParaRPr b="0" i="0" sz="2050" u="none" cap="none" strike="noStrike"/>
          </a:p>
        </p:txBody>
      </p:sp>
      <p:sp>
        <p:nvSpPr>
          <p:cNvPr id="94" name="Google Shape;94;p18"/>
          <p:cNvSpPr/>
          <p:nvPr/>
        </p:nvSpPr>
        <p:spPr>
          <a:xfrm>
            <a:off x="1326356" y="2582823"/>
            <a:ext cx="3648900" cy="9432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Identifies </a:t>
            </a:r>
            <a:r>
              <a:rPr b="1" i="0" lang="en-US" sz="1500" u="none" cap="none" strike="noStrike">
                <a:solidFill>
                  <a:srgbClr val="F4CAB8"/>
                </a:solidFill>
                <a:latin typeface="Montserrat Medium"/>
                <a:ea typeface="Montserrat Medium"/>
                <a:cs typeface="Montserrat Medium"/>
                <a:sym typeface="Montserrat Medium"/>
              </a:rPr>
              <a:t>patterns &amp; trends</a:t>
            </a:r>
            <a:r>
              <a:rPr b="0" i="0" lang="en-US" sz="1500" u="none" cap="none" strike="noStrike">
                <a:solidFill>
                  <a:srgbClr val="F4CAB8"/>
                </a:solidFill>
                <a:latin typeface="Montserrat Medium"/>
                <a:ea typeface="Montserrat Medium"/>
                <a:cs typeface="Montserrat Medium"/>
                <a:sym typeface="Montserrat Medium"/>
              </a:rPr>
              <a:t> in house prices based on key features (e.g., Lot Size, Year Built).</a:t>
            </a:r>
            <a:endParaRPr b="0" i="0" sz="1500" u="none" cap="none" strike="noStrike"/>
          </a:p>
        </p:txBody>
      </p:sp>
      <p:sp>
        <p:nvSpPr>
          <p:cNvPr id="95" name="Google Shape;95;p18"/>
          <p:cNvSpPr/>
          <p:nvPr/>
        </p:nvSpPr>
        <p:spPr>
          <a:xfrm>
            <a:off x="5171599" y="1809869"/>
            <a:ext cx="442079" cy="44207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96" name="Google Shape;96;p18"/>
          <p:cNvPicPr preferRelativeResize="0"/>
          <p:nvPr/>
        </p:nvPicPr>
        <p:blipFill rotWithShape="1">
          <a:blip r:embed="rId4">
            <a:alphaModFix/>
          </a:blip>
          <a:srcRect b="0" l="0" r="0" t="0"/>
          <a:stretch/>
        </p:blipFill>
        <p:spPr>
          <a:xfrm>
            <a:off x="5235357" y="1834336"/>
            <a:ext cx="314444" cy="393025"/>
          </a:xfrm>
          <a:prstGeom prst="rect">
            <a:avLst/>
          </a:prstGeom>
          <a:noFill/>
          <a:ln>
            <a:noFill/>
          </a:ln>
        </p:spPr>
      </p:pic>
      <p:sp>
        <p:nvSpPr>
          <p:cNvPr id="97" name="Google Shape;97;p18"/>
          <p:cNvSpPr/>
          <p:nvPr/>
        </p:nvSpPr>
        <p:spPr>
          <a:xfrm>
            <a:off x="5810131" y="1809869"/>
            <a:ext cx="3648789" cy="65508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Feature Selection &amp; Impact Analysis</a:t>
            </a:r>
            <a:endParaRPr b="0" i="0" sz="2050" u="none" cap="none" strike="noStrike"/>
          </a:p>
        </p:txBody>
      </p:sp>
      <p:sp>
        <p:nvSpPr>
          <p:cNvPr id="98" name="Google Shape;98;p18"/>
          <p:cNvSpPr/>
          <p:nvPr/>
        </p:nvSpPr>
        <p:spPr>
          <a:xfrm>
            <a:off x="5810131" y="2582823"/>
            <a:ext cx="3648789" cy="943332"/>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Determines which factors (</a:t>
            </a:r>
            <a:r>
              <a:rPr b="1" i="0" lang="en-US" sz="1500" u="none" cap="none" strike="noStrike">
                <a:solidFill>
                  <a:srgbClr val="F4CAB8"/>
                </a:solidFill>
                <a:latin typeface="Montserrat Medium"/>
                <a:ea typeface="Montserrat Medium"/>
                <a:cs typeface="Montserrat Medium"/>
                <a:sym typeface="Montserrat Medium"/>
              </a:rPr>
              <a:t>Overall Quality, GrLivArea</a:t>
            </a:r>
            <a:r>
              <a:rPr b="0" i="0" lang="en-US" sz="1500" u="none" cap="none" strike="noStrike">
                <a:solidFill>
                  <a:srgbClr val="F4CAB8"/>
                </a:solidFill>
                <a:latin typeface="Montserrat Medium"/>
                <a:ea typeface="Montserrat Medium"/>
                <a:cs typeface="Montserrat Medium"/>
                <a:sym typeface="Montserrat Medium"/>
              </a:rPr>
              <a:t>) influence pricing the most.</a:t>
            </a:r>
            <a:endParaRPr b="0" i="0" sz="1500" u="none" cap="none" strike="noStrike"/>
          </a:p>
        </p:txBody>
      </p:sp>
      <p:sp>
        <p:nvSpPr>
          <p:cNvPr id="99" name="Google Shape;99;p18"/>
          <p:cNvSpPr/>
          <p:nvPr/>
        </p:nvSpPr>
        <p:spPr>
          <a:xfrm>
            <a:off x="5810131" y="3644027"/>
            <a:ext cx="3648789"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Removes irrelevant features to </a:t>
            </a:r>
            <a:r>
              <a:rPr b="1" i="0" lang="en-US" sz="1500" u="none" cap="none" strike="noStrike">
                <a:solidFill>
                  <a:srgbClr val="F4CAB8"/>
                </a:solidFill>
                <a:latin typeface="Montserrat Medium"/>
                <a:ea typeface="Montserrat Medium"/>
                <a:cs typeface="Montserrat Medium"/>
                <a:sym typeface="Montserrat Medium"/>
              </a:rPr>
              <a:t>enhance model accuracy</a:t>
            </a:r>
            <a:r>
              <a:rPr b="0" i="0" lang="en-US" sz="1500" u="none" cap="none" strike="noStrike">
                <a:solidFill>
                  <a:srgbClr val="F4CAB8"/>
                </a:solidFill>
                <a:latin typeface="Montserrat Medium"/>
                <a:ea typeface="Montserrat Medium"/>
                <a:cs typeface="Montserrat Medium"/>
                <a:sym typeface="Montserrat Medium"/>
              </a:rPr>
              <a:t>.</a:t>
            </a:r>
            <a:endParaRPr b="0" i="0" sz="1500" u="none" cap="none" strike="noStrike"/>
          </a:p>
        </p:txBody>
      </p:sp>
      <p:sp>
        <p:nvSpPr>
          <p:cNvPr id="100" name="Google Shape;100;p18"/>
          <p:cNvSpPr/>
          <p:nvPr/>
        </p:nvSpPr>
        <p:spPr>
          <a:xfrm>
            <a:off x="9655373" y="1809869"/>
            <a:ext cx="442079" cy="44207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1" name="Google Shape;101;p18"/>
          <p:cNvPicPr preferRelativeResize="0"/>
          <p:nvPr/>
        </p:nvPicPr>
        <p:blipFill rotWithShape="1">
          <a:blip r:embed="rId5">
            <a:alphaModFix/>
          </a:blip>
          <a:srcRect b="0" l="0" r="0" t="0"/>
          <a:stretch/>
        </p:blipFill>
        <p:spPr>
          <a:xfrm>
            <a:off x="9719131" y="1834336"/>
            <a:ext cx="314444" cy="393025"/>
          </a:xfrm>
          <a:prstGeom prst="rect">
            <a:avLst/>
          </a:prstGeom>
          <a:noFill/>
          <a:ln>
            <a:noFill/>
          </a:ln>
        </p:spPr>
      </p:pic>
      <p:sp>
        <p:nvSpPr>
          <p:cNvPr id="102" name="Google Shape;102;p18"/>
          <p:cNvSpPr/>
          <p:nvPr/>
        </p:nvSpPr>
        <p:spPr>
          <a:xfrm>
            <a:off x="10293906" y="1809869"/>
            <a:ext cx="3648789" cy="65508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Predictive Modeling for Price Estimation</a:t>
            </a:r>
            <a:endParaRPr b="0" i="0" sz="2050" u="none" cap="none" strike="noStrike"/>
          </a:p>
        </p:txBody>
      </p:sp>
      <p:sp>
        <p:nvSpPr>
          <p:cNvPr id="103" name="Google Shape;103;p18"/>
          <p:cNvSpPr/>
          <p:nvPr/>
        </p:nvSpPr>
        <p:spPr>
          <a:xfrm>
            <a:off x="10293906" y="2582823"/>
            <a:ext cx="3648789"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Uses </a:t>
            </a:r>
            <a:r>
              <a:rPr b="1" i="0" lang="en-US" sz="1500" u="none" cap="none" strike="noStrike">
                <a:solidFill>
                  <a:srgbClr val="F4CAB8"/>
                </a:solidFill>
                <a:latin typeface="Montserrat Medium"/>
                <a:ea typeface="Montserrat Medium"/>
                <a:cs typeface="Montserrat Medium"/>
                <a:sym typeface="Montserrat Medium"/>
              </a:rPr>
              <a:t>Ridge, Lasso, and OLS Regression</a:t>
            </a:r>
            <a:r>
              <a:rPr b="0" i="0" lang="en-US" sz="1500" u="none" cap="none" strike="noStrike">
                <a:solidFill>
                  <a:srgbClr val="F4CAB8"/>
                </a:solidFill>
                <a:latin typeface="Montserrat Medium"/>
                <a:ea typeface="Montserrat Medium"/>
                <a:cs typeface="Montserrat Medium"/>
                <a:sym typeface="Montserrat Medium"/>
              </a:rPr>
              <a:t> to predict house prices.</a:t>
            </a:r>
            <a:endParaRPr b="0" i="0" sz="1500" u="none" cap="none" strike="noStrike"/>
          </a:p>
        </p:txBody>
      </p:sp>
      <p:sp>
        <p:nvSpPr>
          <p:cNvPr id="104" name="Google Shape;104;p18"/>
          <p:cNvSpPr/>
          <p:nvPr/>
        </p:nvSpPr>
        <p:spPr>
          <a:xfrm>
            <a:off x="10293906" y="3329583"/>
            <a:ext cx="3648789"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Provides a </a:t>
            </a:r>
            <a:r>
              <a:rPr b="1" i="0" lang="en-US" sz="1500" u="none" cap="none" strike="noStrike">
                <a:solidFill>
                  <a:srgbClr val="F4CAB8"/>
                </a:solidFill>
                <a:latin typeface="Montserrat Medium"/>
                <a:ea typeface="Montserrat Medium"/>
                <a:cs typeface="Montserrat Medium"/>
                <a:sym typeface="Montserrat Medium"/>
              </a:rPr>
              <a:t>data-driven valuation</a:t>
            </a:r>
            <a:r>
              <a:rPr b="0" i="0" lang="en-US" sz="1500" u="none" cap="none" strike="noStrike">
                <a:solidFill>
                  <a:srgbClr val="F4CAB8"/>
                </a:solidFill>
                <a:latin typeface="Montserrat Medium"/>
                <a:ea typeface="Montserrat Medium"/>
                <a:cs typeface="Montserrat Medium"/>
                <a:sym typeface="Montserrat Medium"/>
              </a:rPr>
              <a:t> instead of subjective pricing.</a:t>
            </a:r>
            <a:endParaRPr b="0" i="0" sz="1500" u="none" cap="none" strike="noStrike"/>
          </a:p>
        </p:txBody>
      </p:sp>
      <p:sp>
        <p:nvSpPr>
          <p:cNvPr id="105" name="Google Shape;105;p18"/>
          <p:cNvSpPr/>
          <p:nvPr/>
        </p:nvSpPr>
        <p:spPr>
          <a:xfrm>
            <a:off x="687824" y="4690348"/>
            <a:ext cx="442079" cy="44207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06" name="Google Shape;106;p18"/>
          <p:cNvPicPr preferRelativeResize="0"/>
          <p:nvPr/>
        </p:nvPicPr>
        <p:blipFill rotWithShape="1">
          <a:blip r:embed="rId6">
            <a:alphaModFix/>
          </a:blip>
          <a:srcRect b="0" l="0" r="0" t="0"/>
          <a:stretch/>
        </p:blipFill>
        <p:spPr>
          <a:xfrm>
            <a:off x="751582" y="4714815"/>
            <a:ext cx="314444" cy="393025"/>
          </a:xfrm>
          <a:prstGeom prst="rect">
            <a:avLst/>
          </a:prstGeom>
          <a:noFill/>
          <a:ln>
            <a:noFill/>
          </a:ln>
        </p:spPr>
      </p:pic>
      <p:sp>
        <p:nvSpPr>
          <p:cNvPr id="107" name="Google Shape;107;p18"/>
          <p:cNvSpPr/>
          <p:nvPr/>
        </p:nvSpPr>
        <p:spPr>
          <a:xfrm>
            <a:off x="1326356" y="4690348"/>
            <a:ext cx="3644146" cy="327541"/>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Optimizing Decision-Making</a:t>
            </a:r>
            <a:endParaRPr b="0" i="0" sz="2050" u="none" cap="none" strike="noStrike"/>
          </a:p>
        </p:txBody>
      </p:sp>
      <p:sp>
        <p:nvSpPr>
          <p:cNvPr id="108" name="Google Shape;108;p18"/>
          <p:cNvSpPr/>
          <p:nvPr/>
        </p:nvSpPr>
        <p:spPr>
          <a:xfrm>
            <a:off x="1326356" y="5135761"/>
            <a:ext cx="5890617"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Helps </a:t>
            </a:r>
            <a:r>
              <a:rPr b="1" i="0" lang="en-US" sz="1500" u="none" cap="none" strike="noStrike">
                <a:solidFill>
                  <a:srgbClr val="F4CAB8"/>
                </a:solidFill>
                <a:latin typeface="Montserrat Medium"/>
                <a:ea typeface="Montserrat Medium"/>
                <a:cs typeface="Montserrat Medium"/>
                <a:sym typeface="Montserrat Medium"/>
              </a:rPr>
              <a:t>buyers, sellers, and investors</a:t>
            </a:r>
            <a:r>
              <a:rPr b="0" i="0" lang="en-US" sz="1500" u="none" cap="none" strike="noStrike">
                <a:solidFill>
                  <a:srgbClr val="F4CAB8"/>
                </a:solidFill>
                <a:latin typeface="Montserrat Medium"/>
                <a:ea typeface="Montserrat Medium"/>
                <a:cs typeface="Montserrat Medium"/>
                <a:sym typeface="Montserrat Medium"/>
              </a:rPr>
              <a:t> make informed real estate decisions.</a:t>
            </a:r>
            <a:endParaRPr b="0" i="0" sz="1500" u="none" cap="none" strike="noStrike"/>
          </a:p>
        </p:txBody>
      </p:sp>
      <p:sp>
        <p:nvSpPr>
          <p:cNvPr id="109" name="Google Shape;109;p18"/>
          <p:cNvSpPr/>
          <p:nvPr/>
        </p:nvSpPr>
        <p:spPr>
          <a:xfrm>
            <a:off x="1326356" y="5882521"/>
            <a:ext cx="5890617"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0" i="0" lang="en-US" sz="1500" u="none" cap="none" strike="noStrike">
                <a:solidFill>
                  <a:srgbClr val="F4CAB8"/>
                </a:solidFill>
                <a:latin typeface="Montserrat Medium"/>
                <a:ea typeface="Montserrat Medium"/>
                <a:cs typeface="Montserrat Medium"/>
                <a:sym typeface="Montserrat Medium"/>
              </a:rPr>
              <a:t>Supports agencies in </a:t>
            </a:r>
            <a:r>
              <a:rPr b="1" i="0" lang="en-US" sz="1500" u="none" cap="none" strike="noStrike">
                <a:solidFill>
                  <a:srgbClr val="F4CAB8"/>
                </a:solidFill>
                <a:latin typeface="Montserrat Medium"/>
                <a:ea typeface="Montserrat Medium"/>
                <a:cs typeface="Montserrat Medium"/>
                <a:sym typeface="Montserrat Medium"/>
              </a:rPr>
              <a:t>pricing strategies &amp; risk assessment</a:t>
            </a:r>
            <a:r>
              <a:rPr b="0" i="0" lang="en-US" sz="1500" u="none" cap="none" strike="noStrike">
                <a:solidFill>
                  <a:srgbClr val="F4CAB8"/>
                </a:solidFill>
                <a:latin typeface="Montserrat Medium"/>
                <a:ea typeface="Montserrat Medium"/>
                <a:cs typeface="Montserrat Medium"/>
                <a:sym typeface="Montserrat Medium"/>
              </a:rPr>
              <a:t>.</a:t>
            </a:r>
            <a:endParaRPr b="0" i="0" sz="1500" u="none" cap="none" strike="noStrike"/>
          </a:p>
        </p:txBody>
      </p:sp>
      <p:sp>
        <p:nvSpPr>
          <p:cNvPr id="110" name="Google Shape;110;p18"/>
          <p:cNvSpPr/>
          <p:nvPr/>
        </p:nvSpPr>
        <p:spPr>
          <a:xfrm>
            <a:off x="7413427" y="4690348"/>
            <a:ext cx="442079" cy="442079"/>
          </a:xfrm>
          <a:prstGeom prst="roundRect">
            <a:avLst>
              <a:gd fmla="val 6668"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1" name="Google Shape;111;p18"/>
          <p:cNvPicPr preferRelativeResize="0"/>
          <p:nvPr/>
        </p:nvPicPr>
        <p:blipFill rotWithShape="1">
          <a:blip r:embed="rId7">
            <a:alphaModFix/>
          </a:blip>
          <a:srcRect b="0" l="0" r="0" t="0"/>
          <a:stretch/>
        </p:blipFill>
        <p:spPr>
          <a:xfrm>
            <a:off x="7477185" y="4714815"/>
            <a:ext cx="314444" cy="393025"/>
          </a:xfrm>
          <a:prstGeom prst="rect">
            <a:avLst/>
          </a:prstGeom>
          <a:noFill/>
          <a:ln>
            <a:noFill/>
          </a:ln>
        </p:spPr>
      </p:pic>
      <p:sp>
        <p:nvSpPr>
          <p:cNvPr id="112" name="Google Shape;112;p18"/>
          <p:cNvSpPr/>
          <p:nvPr/>
        </p:nvSpPr>
        <p:spPr>
          <a:xfrm>
            <a:off x="8051959" y="4690348"/>
            <a:ext cx="5890617" cy="655082"/>
          </a:xfrm>
          <a:prstGeom prst="rect">
            <a:avLst/>
          </a:prstGeom>
          <a:noFill/>
          <a:ln>
            <a:noFill/>
          </a:ln>
        </p:spPr>
        <p:txBody>
          <a:bodyPr anchorCtr="0" anchor="t" bIns="0" lIns="0" spcFirstLastPara="1" rIns="0" wrap="square" tIns="0">
            <a:noAutofit/>
          </a:bodyPr>
          <a:lstStyle/>
          <a:p>
            <a:pPr indent="0" lvl="0" marL="0" marR="0" rtl="0" algn="l">
              <a:lnSpc>
                <a:spcPct val="124390"/>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Improving Model Accuracy with Data Techniques</a:t>
            </a:r>
            <a:endParaRPr b="0" i="0" sz="2050" u="none" cap="none" strike="noStrike"/>
          </a:p>
        </p:txBody>
      </p:sp>
      <p:sp>
        <p:nvSpPr>
          <p:cNvPr id="113" name="Google Shape;113;p18"/>
          <p:cNvSpPr/>
          <p:nvPr/>
        </p:nvSpPr>
        <p:spPr>
          <a:xfrm>
            <a:off x="8051959" y="5463302"/>
            <a:ext cx="5890617"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1" i="0" lang="en-US" sz="1500" u="none" cap="none" strike="noStrike">
                <a:solidFill>
                  <a:srgbClr val="F4CAB8"/>
                </a:solidFill>
                <a:latin typeface="Montserrat Medium"/>
                <a:ea typeface="Montserrat Medium"/>
                <a:cs typeface="Montserrat Medium"/>
                <a:sym typeface="Montserrat Medium"/>
              </a:rPr>
              <a:t>Data cleaning (handling missing values, outliers,one</a:t>
            </a:r>
            <a:r>
              <a:rPr b="1" lang="en-US" sz="1500">
                <a:solidFill>
                  <a:srgbClr val="F4CAB8"/>
                </a:solidFill>
                <a:latin typeface="Montserrat Medium"/>
                <a:ea typeface="Montserrat Medium"/>
                <a:cs typeface="Montserrat Medium"/>
                <a:sym typeface="Montserrat Medium"/>
              </a:rPr>
              <a:t> </a:t>
            </a:r>
            <a:r>
              <a:rPr b="1" lang="en-US" sz="1500">
                <a:solidFill>
                  <a:srgbClr val="F4CAB8"/>
                </a:solidFill>
                <a:latin typeface="Montserrat Medium"/>
                <a:ea typeface="Montserrat Medium"/>
                <a:cs typeface="Montserrat Medium"/>
                <a:sym typeface="Montserrat Medium"/>
              </a:rPr>
              <a:t>hot encoding</a:t>
            </a:r>
            <a:r>
              <a:rPr b="1" lang="en-US" sz="1500">
                <a:solidFill>
                  <a:srgbClr val="F4CAB8"/>
                </a:solidFill>
                <a:latin typeface="Montserrat Medium"/>
                <a:ea typeface="Montserrat Medium"/>
                <a:cs typeface="Montserrat Medium"/>
                <a:sym typeface="Montserrat Medium"/>
              </a:rPr>
              <a:t>, label encoding and StandardScalar</a:t>
            </a:r>
            <a:r>
              <a:rPr b="1" i="0" lang="en-US" sz="1500" u="none" cap="none" strike="noStrike">
                <a:solidFill>
                  <a:srgbClr val="F4CAB8"/>
                </a:solidFill>
                <a:latin typeface="Montserrat Medium"/>
                <a:ea typeface="Montserrat Medium"/>
                <a:cs typeface="Montserrat Medium"/>
                <a:sym typeface="Montserrat Medium"/>
              </a:rPr>
              <a:t>)</a:t>
            </a:r>
            <a:r>
              <a:rPr b="0" i="0" lang="en-US" sz="1500" u="none" cap="none" strike="noStrike">
                <a:solidFill>
                  <a:srgbClr val="F4CAB8"/>
                </a:solidFill>
                <a:latin typeface="Montserrat Medium"/>
                <a:ea typeface="Montserrat Medium"/>
                <a:cs typeface="Montserrat Medium"/>
                <a:sym typeface="Montserrat Medium"/>
              </a:rPr>
              <a:t> ensures better predictions.</a:t>
            </a:r>
            <a:endParaRPr b="0" i="0" sz="1500" u="none" cap="none" strike="noStrike">
              <a:solidFill>
                <a:srgbClr val="F4CAB8"/>
              </a:solidFill>
              <a:latin typeface="Montserrat Medium"/>
              <a:ea typeface="Montserrat Medium"/>
              <a:cs typeface="Montserrat Medium"/>
              <a:sym typeface="Montserrat Medium"/>
            </a:endParaRPr>
          </a:p>
          <a:p>
            <a:pPr indent="0" lvl="0" marL="0" marR="0" rtl="0" algn="l">
              <a:lnSpc>
                <a:spcPct val="163333"/>
              </a:lnSpc>
              <a:spcBef>
                <a:spcPts val="0"/>
              </a:spcBef>
              <a:spcAft>
                <a:spcPts val="0"/>
              </a:spcAft>
              <a:buClr>
                <a:srgbClr val="F4CAB8"/>
              </a:buClr>
              <a:buSzPts val="1500"/>
              <a:buFont typeface="Montserrat Medium"/>
              <a:buNone/>
            </a:pPr>
            <a:r>
              <a:t/>
            </a:r>
            <a:endParaRPr sz="1500">
              <a:solidFill>
                <a:srgbClr val="F4CAB8"/>
              </a:solidFill>
              <a:latin typeface="Montserrat Medium"/>
              <a:ea typeface="Montserrat Medium"/>
              <a:cs typeface="Montserrat Medium"/>
              <a:sym typeface="Montserrat Medium"/>
            </a:endParaRPr>
          </a:p>
        </p:txBody>
      </p:sp>
      <p:sp>
        <p:nvSpPr>
          <p:cNvPr id="114" name="Google Shape;114;p18"/>
          <p:cNvSpPr/>
          <p:nvPr/>
        </p:nvSpPr>
        <p:spPr>
          <a:xfrm>
            <a:off x="8051959" y="6210062"/>
            <a:ext cx="5890617"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t/>
            </a:r>
            <a:endParaRPr b="0" i="0" sz="1500" u="none" cap="none" strike="noStrike"/>
          </a:p>
        </p:txBody>
      </p:sp>
      <p:sp>
        <p:nvSpPr>
          <p:cNvPr id="115" name="Google Shape;115;p18"/>
          <p:cNvSpPr/>
          <p:nvPr/>
        </p:nvSpPr>
        <p:spPr>
          <a:xfrm>
            <a:off x="687824" y="7059930"/>
            <a:ext cx="13254752" cy="62888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F4CAB8"/>
              </a:buClr>
              <a:buSzPts val="1500"/>
              <a:buFont typeface="Montserrat Medium"/>
              <a:buNone/>
            </a:pPr>
            <a:r>
              <a:rPr b="1" i="0" lang="en-US" sz="1500" u="none" cap="none" strike="noStrike">
                <a:solidFill>
                  <a:srgbClr val="F4CAB8"/>
                </a:solidFill>
                <a:latin typeface="Montserrat Medium"/>
                <a:ea typeface="Montserrat Medium"/>
                <a:cs typeface="Montserrat Medium"/>
                <a:sym typeface="Montserrat Medium"/>
              </a:rPr>
              <a:t>Conclusion:</a:t>
            </a:r>
            <a:r>
              <a:rPr b="0" i="0" lang="en-US" sz="1500" u="none" cap="none" strike="noStrike">
                <a:solidFill>
                  <a:srgbClr val="F4CAB8"/>
                </a:solidFill>
                <a:latin typeface="Montserrat Medium"/>
                <a:ea typeface="Montserrat Medium"/>
                <a:cs typeface="Montserrat Medium"/>
                <a:sym typeface="Montserrat Medium"/>
              </a:rPr>
              <a:t> This project leverages </a:t>
            </a:r>
            <a:r>
              <a:rPr b="1" i="0" lang="en-US" sz="1500" u="none" cap="none" strike="noStrike">
                <a:solidFill>
                  <a:srgbClr val="F4CAB8"/>
                </a:solidFill>
                <a:latin typeface="Montserrat Medium"/>
                <a:ea typeface="Montserrat Medium"/>
                <a:cs typeface="Montserrat Medium"/>
                <a:sym typeface="Montserrat Medium"/>
              </a:rPr>
              <a:t>data analytics</a:t>
            </a:r>
            <a:r>
              <a:rPr b="0" i="0" lang="en-US" sz="1500" u="none" cap="none" strike="noStrike">
                <a:solidFill>
                  <a:srgbClr val="F4CAB8"/>
                </a:solidFill>
                <a:latin typeface="Montserrat Medium"/>
                <a:ea typeface="Montserrat Medium"/>
                <a:cs typeface="Montserrat Medium"/>
                <a:sym typeface="Montserrat Medium"/>
              </a:rPr>
              <a:t> to provide </a:t>
            </a:r>
            <a:r>
              <a:rPr b="1" i="0" lang="en-US" sz="1500" u="none" cap="none" strike="noStrike">
                <a:solidFill>
                  <a:srgbClr val="F4CAB8"/>
                </a:solidFill>
                <a:latin typeface="Montserrat Medium"/>
                <a:ea typeface="Montserrat Medium"/>
                <a:cs typeface="Montserrat Medium"/>
                <a:sym typeface="Montserrat Medium"/>
              </a:rPr>
              <a:t>accurate, data-driven house price predictions</a:t>
            </a:r>
            <a:r>
              <a:rPr b="0" i="0" lang="en-US" sz="1500" u="none" cap="none" strike="noStrike">
                <a:solidFill>
                  <a:srgbClr val="F4CAB8"/>
                </a:solidFill>
                <a:latin typeface="Montserrat Medium"/>
                <a:ea typeface="Montserrat Medium"/>
                <a:cs typeface="Montserrat Medium"/>
                <a:sym typeface="Montserrat Medium"/>
              </a:rPr>
              <a:t>, improving efficiency &amp; decision-making. </a:t>
            </a:r>
            <a:endParaRPr b="0" i="0" sz="15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p:nvPr/>
        </p:nvSpPr>
        <p:spPr>
          <a:xfrm>
            <a:off x="749260" y="595432"/>
            <a:ext cx="13131879" cy="1427083"/>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The Ames Dataset: A Comprehensive Resource for Housing Analysis</a:t>
            </a:r>
            <a:endParaRPr b="0" i="0" sz="4450" u="none" cap="none" strike="noStrike"/>
          </a:p>
        </p:txBody>
      </p:sp>
      <p:pic>
        <p:nvPicPr>
          <p:cNvPr descr="preencoded.png" id="122" name="Google Shape;122;p19"/>
          <p:cNvPicPr preferRelativeResize="0"/>
          <p:nvPr/>
        </p:nvPicPr>
        <p:blipFill rotWithShape="1">
          <a:blip r:embed="rId3">
            <a:alphaModFix/>
          </a:blip>
          <a:srcRect b="0" l="0" r="0" t="0"/>
          <a:stretch/>
        </p:blipFill>
        <p:spPr>
          <a:xfrm>
            <a:off x="3219688" y="2450663"/>
            <a:ext cx="1624965" cy="1255752"/>
          </a:xfrm>
          <a:prstGeom prst="rect">
            <a:avLst/>
          </a:prstGeom>
          <a:noFill/>
          <a:ln>
            <a:noFill/>
          </a:ln>
        </p:spPr>
      </p:pic>
      <p:sp>
        <p:nvSpPr>
          <p:cNvPr id="123" name="Google Shape;123;p19"/>
          <p:cNvSpPr/>
          <p:nvPr/>
        </p:nvSpPr>
        <p:spPr>
          <a:xfrm>
            <a:off x="3881676" y="3046571"/>
            <a:ext cx="300990" cy="376238"/>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F4CAB8"/>
              </a:buClr>
              <a:buSzPts val="2350"/>
              <a:buFont typeface="Brygada 1918"/>
              <a:buNone/>
            </a:pPr>
            <a:r>
              <a:rPr b="1" i="0" lang="en-US" sz="2350" u="none" cap="none" strike="noStrike">
                <a:solidFill>
                  <a:srgbClr val="F4CAB8"/>
                </a:solidFill>
                <a:latin typeface="Brygada 1918"/>
                <a:ea typeface="Brygada 1918"/>
                <a:cs typeface="Brygada 1918"/>
                <a:sym typeface="Brygada 1918"/>
              </a:rPr>
              <a:t>1</a:t>
            </a:r>
            <a:endParaRPr b="0" i="0" sz="2350" u="none" cap="none" strike="noStrike"/>
          </a:p>
        </p:txBody>
      </p:sp>
      <p:sp>
        <p:nvSpPr>
          <p:cNvPr id="124" name="Google Shape;124;p19"/>
          <p:cNvSpPr/>
          <p:nvPr/>
        </p:nvSpPr>
        <p:spPr>
          <a:xfrm>
            <a:off x="5058728" y="2664738"/>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Dataset Source</a:t>
            </a:r>
            <a:endParaRPr b="0" i="0" sz="2200" u="none" cap="none" strike="noStrike"/>
          </a:p>
        </p:txBody>
      </p:sp>
      <p:sp>
        <p:nvSpPr>
          <p:cNvPr id="125" name="Google Shape;125;p19"/>
          <p:cNvSpPr/>
          <p:nvPr/>
        </p:nvSpPr>
        <p:spPr>
          <a:xfrm>
            <a:off x="5058728" y="3149918"/>
            <a:ext cx="3401735"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Curated by Dean De Cock (2011)</a:t>
            </a:r>
            <a:endParaRPr b="0" i="0" sz="1650" u="none" cap="none" strike="noStrike"/>
          </a:p>
        </p:txBody>
      </p:sp>
      <p:sp>
        <p:nvSpPr>
          <p:cNvPr id="126" name="Google Shape;126;p19"/>
          <p:cNvSpPr/>
          <p:nvPr/>
        </p:nvSpPr>
        <p:spPr>
          <a:xfrm>
            <a:off x="4898112" y="3717846"/>
            <a:ext cx="8929568" cy="15240"/>
          </a:xfrm>
          <a:prstGeom prst="roundRect">
            <a:avLst>
              <a:gd fmla="val 210732"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7" name="Google Shape;127;p19"/>
          <p:cNvPicPr preferRelativeResize="0"/>
          <p:nvPr/>
        </p:nvPicPr>
        <p:blipFill rotWithShape="1">
          <a:blip r:embed="rId4">
            <a:alphaModFix/>
          </a:blip>
          <a:srcRect b="0" l="0" r="0" t="0"/>
          <a:stretch/>
        </p:blipFill>
        <p:spPr>
          <a:xfrm>
            <a:off x="2407087" y="3759875"/>
            <a:ext cx="3250049" cy="1255752"/>
          </a:xfrm>
          <a:prstGeom prst="rect">
            <a:avLst/>
          </a:prstGeom>
          <a:noFill/>
          <a:ln>
            <a:noFill/>
          </a:ln>
        </p:spPr>
      </p:pic>
      <p:sp>
        <p:nvSpPr>
          <p:cNvPr id="128" name="Google Shape;128;p19"/>
          <p:cNvSpPr/>
          <p:nvPr/>
        </p:nvSpPr>
        <p:spPr>
          <a:xfrm>
            <a:off x="3881557" y="4199573"/>
            <a:ext cx="300990" cy="376238"/>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F4CAB8"/>
              </a:buClr>
              <a:buSzPts val="2350"/>
              <a:buFont typeface="Brygada 1918"/>
              <a:buNone/>
            </a:pPr>
            <a:r>
              <a:rPr b="1" i="0" lang="en-US" sz="2350" u="none" cap="none" strike="noStrike">
                <a:solidFill>
                  <a:srgbClr val="F4CAB8"/>
                </a:solidFill>
                <a:latin typeface="Brygada 1918"/>
                <a:ea typeface="Brygada 1918"/>
                <a:cs typeface="Brygada 1918"/>
                <a:sym typeface="Brygada 1918"/>
              </a:rPr>
              <a:t>2</a:t>
            </a:r>
            <a:endParaRPr b="0" i="0" sz="2350" u="none" cap="none" strike="noStrike"/>
          </a:p>
        </p:txBody>
      </p:sp>
      <p:sp>
        <p:nvSpPr>
          <p:cNvPr id="129" name="Google Shape;129;p19"/>
          <p:cNvSpPr/>
          <p:nvPr/>
        </p:nvSpPr>
        <p:spPr>
          <a:xfrm>
            <a:off x="5871210" y="3973949"/>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Modern Alternative</a:t>
            </a:r>
            <a:endParaRPr b="0" i="0" sz="2200" u="none" cap="none" strike="noStrike"/>
          </a:p>
        </p:txBody>
      </p:sp>
      <p:sp>
        <p:nvSpPr>
          <p:cNvPr id="130" name="Google Shape;130;p19"/>
          <p:cNvSpPr/>
          <p:nvPr/>
        </p:nvSpPr>
        <p:spPr>
          <a:xfrm>
            <a:off x="5871210" y="4459129"/>
            <a:ext cx="4072890"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Replaces the Boston Housing dataset</a:t>
            </a:r>
            <a:endParaRPr b="0" i="0" sz="1650" u="none" cap="none" strike="noStrike"/>
          </a:p>
        </p:txBody>
      </p:sp>
      <p:sp>
        <p:nvSpPr>
          <p:cNvPr id="131" name="Google Shape;131;p19"/>
          <p:cNvSpPr/>
          <p:nvPr/>
        </p:nvSpPr>
        <p:spPr>
          <a:xfrm>
            <a:off x="5710595" y="5027057"/>
            <a:ext cx="8117086" cy="15240"/>
          </a:xfrm>
          <a:prstGeom prst="roundRect">
            <a:avLst>
              <a:gd fmla="val 210732"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2" name="Google Shape;132;p19"/>
          <p:cNvPicPr preferRelativeResize="0"/>
          <p:nvPr/>
        </p:nvPicPr>
        <p:blipFill rotWithShape="1">
          <a:blip r:embed="rId5">
            <a:alphaModFix/>
          </a:blip>
          <a:srcRect b="0" l="0" r="0" t="0"/>
          <a:stretch/>
        </p:blipFill>
        <p:spPr>
          <a:xfrm>
            <a:off x="1594604" y="5069086"/>
            <a:ext cx="4875133" cy="1255752"/>
          </a:xfrm>
          <a:prstGeom prst="rect">
            <a:avLst/>
          </a:prstGeom>
          <a:noFill/>
          <a:ln>
            <a:noFill/>
          </a:ln>
        </p:spPr>
      </p:pic>
      <p:sp>
        <p:nvSpPr>
          <p:cNvPr id="133" name="Google Shape;133;p19"/>
          <p:cNvSpPr/>
          <p:nvPr/>
        </p:nvSpPr>
        <p:spPr>
          <a:xfrm>
            <a:off x="3881557" y="5508784"/>
            <a:ext cx="300990" cy="376238"/>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F4CAB8"/>
              </a:buClr>
              <a:buSzPts val="2350"/>
              <a:buFont typeface="Brygada 1918"/>
              <a:buNone/>
            </a:pPr>
            <a:r>
              <a:rPr b="1" i="0" lang="en-US" sz="2350" u="none" cap="none" strike="noStrike">
                <a:solidFill>
                  <a:srgbClr val="F4CAB8"/>
                </a:solidFill>
                <a:latin typeface="Brygada 1918"/>
                <a:ea typeface="Brygada 1918"/>
                <a:cs typeface="Brygada 1918"/>
                <a:sym typeface="Brygada 1918"/>
              </a:rPr>
              <a:t>3</a:t>
            </a:r>
            <a:endParaRPr b="0" i="0" sz="2350" u="none" cap="none" strike="noStrike"/>
          </a:p>
        </p:txBody>
      </p:sp>
      <p:sp>
        <p:nvSpPr>
          <p:cNvPr id="134" name="Google Shape;134;p19"/>
          <p:cNvSpPr/>
          <p:nvPr/>
        </p:nvSpPr>
        <p:spPr>
          <a:xfrm>
            <a:off x="6683812" y="5283160"/>
            <a:ext cx="3034308"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Comprehensive Scope</a:t>
            </a:r>
            <a:endParaRPr b="0" i="0" sz="2200" u="none" cap="none" strike="noStrike"/>
          </a:p>
        </p:txBody>
      </p:sp>
      <p:sp>
        <p:nvSpPr>
          <p:cNvPr id="135" name="Google Shape;135;p19"/>
          <p:cNvSpPr/>
          <p:nvPr/>
        </p:nvSpPr>
        <p:spPr>
          <a:xfrm>
            <a:off x="6683812" y="5768340"/>
            <a:ext cx="3309342"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2,930 properties in Ames, Iowa</a:t>
            </a:r>
            <a:endParaRPr b="0" i="0" sz="1650" u="none" cap="none" strike="noStrike"/>
          </a:p>
        </p:txBody>
      </p:sp>
      <p:sp>
        <p:nvSpPr>
          <p:cNvPr id="136" name="Google Shape;136;p19"/>
          <p:cNvSpPr/>
          <p:nvPr/>
        </p:nvSpPr>
        <p:spPr>
          <a:xfrm>
            <a:off x="6523196" y="6336268"/>
            <a:ext cx="7304484" cy="15240"/>
          </a:xfrm>
          <a:prstGeom prst="roundRect">
            <a:avLst>
              <a:gd fmla="val 210732" name="adj"/>
            </a:avLst>
          </a:prstGeom>
          <a:solidFill>
            <a:srgbClr val="662E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7" name="Google Shape;137;p19"/>
          <p:cNvPicPr preferRelativeResize="0"/>
          <p:nvPr/>
        </p:nvPicPr>
        <p:blipFill rotWithShape="1">
          <a:blip r:embed="rId6">
            <a:alphaModFix/>
          </a:blip>
          <a:srcRect b="0" l="0" r="0" t="0"/>
          <a:stretch/>
        </p:blipFill>
        <p:spPr>
          <a:xfrm>
            <a:off x="782002" y="6378297"/>
            <a:ext cx="6500217" cy="1255752"/>
          </a:xfrm>
          <a:prstGeom prst="rect">
            <a:avLst/>
          </a:prstGeom>
          <a:noFill/>
          <a:ln>
            <a:noFill/>
          </a:ln>
        </p:spPr>
      </p:pic>
      <p:sp>
        <p:nvSpPr>
          <p:cNvPr id="138" name="Google Shape;138;p19"/>
          <p:cNvSpPr/>
          <p:nvPr/>
        </p:nvSpPr>
        <p:spPr>
          <a:xfrm>
            <a:off x="3881557" y="6817995"/>
            <a:ext cx="300990" cy="376238"/>
          </a:xfrm>
          <a:prstGeom prst="rect">
            <a:avLst/>
          </a:prstGeom>
          <a:noFill/>
          <a:ln>
            <a:noFill/>
          </a:ln>
        </p:spPr>
        <p:txBody>
          <a:bodyPr anchorCtr="0" anchor="t" bIns="0" lIns="0" spcFirstLastPara="1" rIns="0" wrap="square" tIns="0">
            <a:noAutofit/>
          </a:bodyPr>
          <a:lstStyle/>
          <a:p>
            <a:pPr indent="0" lvl="0" marL="0" marR="0" rtl="0" algn="ctr">
              <a:lnSpc>
                <a:spcPct val="159574"/>
              </a:lnSpc>
              <a:spcBef>
                <a:spcPts val="0"/>
              </a:spcBef>
              <a:spcAft>
                <a:spcPts val="0"/>
              </a:spcAft>
              <a:buClr>
                <a:srgbClr val="F4CAB8"/>
              </a:buClr>
              <a:buSzPts val="2350"/>
              <a:buFont typeface="Brygada 1918"/>
              <a:buNone/>
            </a:pPr>
            <a:r>
              <a:rPr b="1" i="0" lang="en-US" sz="2350" u="none" cap="none" strike="noStrike">
                <a:solidFill>
                  <a:srgbClr val="F4CAB8"/>
                </a:solidFill>
                <a:latin typeface="Brygada 1918"/>
                <a:ea typeface="Brygada 1918"/>
                <a:cs typeface="Brygada 1918"/>
                <a:sym typeface="Brygada 1918"/>
              </a:rPr>
              <a:t>4</a:t>
            </a:r>
            <a:endParaRPr b="0" i="0" sz="2350" u="none" cap="none" strike="noStrike"/>
          </a:p>
        </p:txBody>
      </p:sp>
      <p:sp>
        <p:nvSpPr>
          <p:cNvPr id="139" name="Google Shape;139;p19"/>
          <p:cNvSpPr/>
          <p:nvPr/>
        </p:nvSpPr>
        <p:spPr>
          <a:xfrm>
            <a:off x="7496294" y="6592372"/>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4CAB8"/>
              </a:buClr>
              <a:buSzPts val="2200"/>
              <a:buFont typeface="Brygada 1918"/>
              <a:buNone/>
            </a:pPr>
            <a:r>
              <a:rPr b="1" i="0" lang="en-US" sz="2200" u="none" cap="none" strike="noStrike">
                <a:solidFill>
                  <a:srgbClr val="F4CAB8"/>
                </a:solidFill>
                <a:latin typeface="Brygada 1918"/>
                <a:ea typeface="Brygada 1918"/>
                <a:cs typeface="Brygada 1918"/>
                <a:sym typeface="Brygada 1918"/>
              </a:rPr>
              <a:t>Feature Rich</a:t>
            </a:r>
            <a:endParaRPr b="0" i="0" sz="2200" u="none" cap="none" strike="noStrike"/>
          </a:p>
        </p:txBody>
      </p:sp>
      <p:sp>
        <p:nvSpPr>
          <p:cNvPr id="140" name="Google Shape;140;p19"/>
          <p:cNvSpPr/>
          <p:nvPr/>
        </p:nvSpPr>
        <p:spPr>
          <a:xfrm>
            <a:off x="7496302" y="7077550"/>
            <a:ext cx="6690900" cy="342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79 explanatory variables with Sale Price as target</a:t>
            </a:r>
            <a:endParaRPr b="0" i="0" sz="16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descr="preencoded.png" id="146" name="Google Shape;146;p20"/>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47" name="Google Shape;147;p20"/>
          <p:cNvSpPr/>
          <p:nvPr/>
        </p:nvSpPr>
        <p:spPr>
          <a:xfrm>
            <a:off x="664726" y="522446"/>
            <a:ext cx="7814548" cy="1266111"/>
          </a:xfrm>
          <a:prstGeom prst="rect">
            <a:avLst/>
          </a:prstGeom>
          <a:noFill/>
          <a:ln>
            <a:noFill/>
          </a:ln>
        </p:spPr>
        <p:txBody>
          <a:bodyPr anchorCtr="0" anchor="t" bIns="0" lIns="0" spcFirstLastPara="1" rIns="0" wrap="square" tIns="0">
            <a:noAutofit/>
          </a:bodyPr>
          <a:lstStyle/>
          <a:p>
            <a:pPr indent="0" lvl="0" marL="0" marR="0" rtl="0" algn="l">
              <a:lnSpc>
                <a:spcPct val="125316"/>
              </a:lnSpc>
              <a:spcBef>
                <a:spcPts val="0"/>
              </a:spcBef>
              <a:spcAft>
                <a:spcPts val="0"/>
              </a:spcAft>
              <a:buClr>
                <a:srgbClr val="FFB393"/>
              </a:buClr>
              <a:buSzPts val="3950"/>
              <a:buFont typeface="Brygada 1918"/>
              <a:buNone/>
            </a:pPr>
            <a:r>
              <a:rPr b="1" i="0" lang="en-US" sz="3950" u="none" cap="none" strike="noStrike">
                <a:solidFill>
                  <a:srgbClr val="FFB393"/>
                </a:solidFill>
                <a:latin typeface="Brygada 1918"/>
                <a:ea typeface="Brygada 1918"/>
                <a:cs typeface="Brygada 1918"/>
                <a:sym typeface="Brygada 1918"/>
              </a:rPr>
              <a:t>Key Feature </a:t>
            </a:r>
            <a:endParaRPr b="0" i="0" sz="3950" u="none" cap="none" strike="noStrike"/>
          </a:p>
        </p:txBody>
      </p:sp>
      <p:sp>
        <p:nvSpPr>
          <p:cNvPr id="148" name="Google Shape;148;p20"/>
          <p:cNvSpPr/>
          <p:nvPr/>
        </p:nvSpPr>
        <p:spPr>
          <a:xfrm>
            <a:off x="664801" y="1541361"/>
            <a:ext cx="7814400" cy="1114200"/>
          </a:xfrm>
          <a:prstGeom prst="roundRect">
            <a:avLst>
              <a:gd fmla="val 255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854706" y="1778778"/>
            <a:ext cx="25326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4CAB8"/>
              </a:buClr>
              <a:buSzPts val="1950"/>
              <a:buFont typeface="Brygada 1918"/>
              <a:buNone/>
            </a:pPr>
            <a:r>
              <a:rPr b="1" i="0" lang="en-US" sz="1950" u="none" cap="none" strike="noStrike">
                <a:solidFill>
                  <a:srgbClr val="F4CAB8"/>
                </a:solidFill>
                <a:latin typeface="Brygada 1918"/>
                <a:ea typeface="Brygada 1918"/>
                <a:cs typeface="Brygada 1918"/>
                <a:sym typeface="Brygada 1918"/>
              </a:rPr>
              <a:t>Structural Features</a:t>
            </a:r>
            <a:endParaRPr b="0" i="0" sz="1950" u="none" cap="none" strike="noStrike"/>
          </a:p>
        </p:txBody>
      </p:sp>
      <p:sp>
        <p:nvSpPr>
          <p:cNvPr id="150" name="Google Shape;150;p20"/>
          <p:cNvSpPr/>
          <p:nvPr/>
        </p:nvSpPr>
        <p:spPr>
          <a:xfrm>
            <a:off x="854706" y="2209189"/>
            <a:ext cx="7434600" cy="3039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F4CAB8"/>
              </a:buClr>
              <a:buSzPts val="1450"/>
              <a:buFont typeface="Montserrat Medium"/>
              <a:buNone/>
            </a:pPr>
            <a:r>
              <a:rPr b="0" i="0" lang="en-US" sz="1450" u="none" cap="none" strike="noStrike">
                <a:solidFill>
                  <a:srgbClr val="F4CAB8"/>
                </a:solidFill>
                <a:latin typeface="Montserrat Medium"/>
                <a:ea typeface="Montserrat Medium"/>
                <a:cs typeface="Montserrat Medium"/>
                <a:sym typeface="Montserrat Medium"/>
              </a:rPr>
              <a:t>Total rooms, basement size, garage capacity.</a:t>
            </a:r>
            <a:endParaRPr b="0" i="0" sz="1450" u="none" cap="none" strike="noStrike"/>
          </a:p>
        </p:txBody>
      </p:sp>
      <p:sp>
        <p:nvSpPr>
          <p:cNvPr id="151" name="Google Shape;151;p20"/>
          <p:cNvSpPr/>
          <p:nvPr/>
        </p:nvSpPr>
        <p:spPr>
          <a:xfrm>
            <a:off x="664726" y="2926334"/>
            <a:ext cx="7814400" cy="1417800"/>
          </a:xfrm>
          <a:prstGeom prst="roundRect">
            <a:avLst>
              <a:gd fmla="val 2009"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854631" y="3116239"/>
            <a:ext cx="25326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4CAB8"/>
              </a:buClr>
              <a:buSzPts val="1950"/>
              <a:buFont typeface="Brygada 1918"/>
              <a:buNone/>
            </a:pPr>
            <a:r>
              <a:rPr b="1" i="0" lang="en-US" sz="1950" u="none" cap="none" strike="noStrike">
                <a:solidFill>
                  <a:srgbClr val="F4CAB8"/>
                </a:solidFill>
                <a:latin typeface="Brygada 1918"/>
                <a:ea typeface="Brygada 1918"/>
                <a:cs typeface="Brygada 1918"/>
                <a:sym typeface="Brygada 1918"/>
              </a:rPr>
              <a:t>Location Factors</a:t>
            </a:r>
            <a:endParaRPr b="0" i="0" sz="1950" u="none" cap="none" strike="noStrike"/>
          </a:p>
        </p:txBody>
      </p:sp>
      <p:sp>
        <p:nvSpPr>
          <p:cNvPr id="153" name="Google Shape;153;p20"/>
          <p:cNvSpPr/>
          <p:nvPr/>
        </p:nvSpPr>
        <p:spPr>
          <a:xfrm>
            <a:off x="854631" y="3546650"/>
            <a:ext cx="7434600" cy="6078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F4CAB8"/>
              </a:buClr>
              <a:buSzPts val="1450"/>
              <a:buFont typeface="Montserrat Medium"/>
              <a:buNone/>
            </a:pPr>
            <a:r>
              <a:rPr b="0" i="0" lang="en-US" sz="1450" u="none" cap="none" strike="noStrike">
                <a:solidFill>
                  <a:srgbClr val="F4CAB8"/>
                </a:solidFill>
                <a:latin typeface="Montserrat Medium"/>
                <a:ea typeface="Montserrat Medium"/>
                <a:cs typeface="Montserrat Medium"/>
                <a:sym typeface="Montserrat Medium"/>
              </a:rPr>
              <a:t>Neighborhood (e.g., "Stone Brook" vs. "Old Town"), proximity to parks/highways.</a:t>
            </a:r>
            <a:endParaRPr b="0" i="0" sz="1450" u="none" cap="none" strike="noStrike"/>
          </a:p>
        </p:txBody>
      </p:sp>
      <p:sp>
        <p:nvSpPr>
          <p:cNvPr id="154" name="Google Shape;154;p20"/>
          <p:cNvSpPr/>
          <p:nvPr/>
        </p:nvSpPr>
        <p:spPr>
          <a:xfrm>
            <a:off x="664726" y="4706579"/>
            <a:ext cx="7814400" cy="1417800"/>
          </a:xfrm>
          <a:prstGeom prst="roundRect">
            <a:avLst>
              <a:gd fmla="val 2009"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854631" y="4896484"/>
            <a:ext cx="25326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4CAB8"/>
              </a:buClr>
              <a:buSzPts val="1950"/>
              <a:buFont typeface="Brygada 1918"/>
              <a:buNone/>
            </a:pPr>
            <a:r>
              <a:rPr b="1" i="0" lang="en-US" sz="1950" u="none" cap="none" strike="noStrike">
                <a:solidFill>
                  <a:srgbClr val="F4CAB8"/>
                </a:solidFill>
                <a:latin typeface="Brygada 1918"/>
                <a:ea typeface="Brygada 1918"/>
                <a:cs typeface="Brygada 1918"/>
                <a:sym typeface="Brygada 1918"/>
              </a:rPr>
              <a:t>Quality Metrics</a:t>
            </a:r>
            <a:endParaRPr b="0" i="0" sz="1950" u="none" cap="none" strike="noStrike"/>
          </a:p>
        </p:txBody>
      </p:sp>
      <p:sp>
        <p:nvSpPr>
          <p:cNvPr id="156" name="Google Shape;156;p20"/>
          <p:cNvSpPr/>
          <p:nvPr/>
        </p:nvSpPr>
        <p:spPr>
          <a:xfrm>
            <a:off x="854631" y="5326895"/>
            <a:ext cx="7434600" cy="6078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F4CAB8"/>
              </a:buClr>
              <a:buSzPts val="1450"/>
              <a:buFont typeface="Montserrat Medium"/>
              <a:buNone/>
            </a:pPr>
            <a:r>
              <a:rPr b="0" i="0" lang="en-US" sz="1450" u="none" cap="none" strike="noStrike">
                <a:solidFill>
                  <a:srgbClr val="F4CAB8"/>
                </a:solidFill>
                <a:latin typeface="Montserrat Medium"/>
                <a:ea typeface="Montserrat Medium"/>
                <a:cs typeface="Montserrat Medium"/>
                <a:sym typeface="Montserrat Medium"/>
              </a:rPr>
              <a:t>Ratings for materials, finishes, and overall condition (e.g., "Excellent" or "Poor").</a:t>
            </a:r>
            <a:endParaRPr b="0" i="0" sz="1450" u="none" cap="none" strike="noStrike"/>
          </a:p>
        </p:txBody>
      </p:sp>
      <p:sp>
        <p:nvSpPr>
          <p:cNvPr id="157" name="Google Shape;157;p20"/>
          <p:cNvSpPr/>
          <p:nvPr/>
        </p:nvSpPr>
        <p:spPr>
          <a:xfrm>
            <a:off x="664801" y="6486836"/>
            <a:ext cx="7814400" cy="1114200"/>
          </a:xfrm>
          <a:prstGeom prst="roundRect">
            <a:avLst>
              <a:gd fmla="val 2557"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854706" y="6676741"/>
            <a:ext cx="2532600" cy="3165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F4CAB8"/>
              </a:buClr>
              <a:buSzPts val="1950"/>
              <a:buFont typeface="Brygada 1918"/>
              <a:buNone/>
            </a:pPr>
            <a:r>
              <a:rPr b="1" i="0" lang="en-US" sz="1950" u="none" cap="none" strike="noStrike">
                <a:solidFill>
                  <a:srgbClr val="F4CAB8"/>
                </a:solidFill>
                <a:latin typeface="Brygada 1918"/>
                <a:ea typeface="Brygada 1918"/>
                <a:cs typeface="Brygada 1918"/>
                <a:sym typeface="Brygada 1918"/>
              </a:rPr>
              <a:t>Market Factors</a:t>
            </a:r>
            <a:endParaRPr b="0" i="0" sz="1950" u="none" cap="none" strike="noStrike"/>
          </a:p>
        </p:txBody>
      </p:sp>
      <p:sp>
        <p:nvSpPr>
          <p:cNvPr id="159" name="Google Shape;159;p20"/>
          <p:cNvSpPr/>
          <p:nvPr/>
        </p:nvSpPr>
        <p:spPr>
          <a:xfrm>
            <a:off x="854706" y="7107152"/>
            <a:ext cx="7434600" cy="3039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F4CAB8"/>
              </a:buClr>
              <a:buSzPts val="1450"/>
              <a:buFont typeface="Montserrat Medium"/>
              <a:buNone/>
            </a:pPr>
            <a:r>
              <a:rPr b="0" i="0" lang="en-US" sz="1450" u="none" cap="none" strike="noStrike">
                <a:solidFill>
                  <a:srgbClr val="F4CAB8"/>
                </a:solidFill>
                <a:latin typeface="Montserrat Medium"/>
                <a:ea typeface="Montserrat Medium"/>
                <a:cs typeface="Montserrat Medium"/>
                <a:sym typeface="Montserrat Medium"/>
              </a:rPr>
              <a:t>Sale type (e.g., foreclosure, new sale), zoning classification.</a:t>
            </a:r>
            <a:endParaRPr b="0" i="0" sz="1450" u="none" cap="none" strike="noStrik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preencoded.png" id="165" name="Google Shape;165;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66" name="Google Shape;166;p21"/>
          <p:cNvSpPr/>
          <p:nvPr/>
        </p:nvSpPr>
        <p:spPr>
          <a:xfrm>
            <a:off x="6183511" y="706398"/>
            <a:ext cx="7749778" cy="1327785"/>
          </a:xfrm>
          <a:prstGeom prst="rect">
            <a:avLst/>
          </a:prstGeom>
          <a:noFill/>
          <a:ln>
            <a:noFill/>
          </a:ln>
        </p:spPr>
        <p:txBody>
          <a:bodyPr anchorCtr="0" anchor="t" bIns="0" lIns="0" spcFirstLastPara="1" rIns="0" wrap="square" tIns="0">
            <a:noAutofit/>
          </a:bodyPr>
          <a:lstStyle/>
          <a:p>
            <a:pPr indent="0" lvl="0" marL="0" marR="0" rtl="0" algn="l">
              <a:lnSpc>
                <a:spcPct val="125301"/>
              </a:lnSpc>
              <a:spcBef>
                <a:spcPts val="0"/>
              </a:spcBef>
              <a:spcAft>
                <a:spcPts val="0"/>
              </a:spcAft>
              <a:buClr>
                <a:srgbClr val="FFB393"/>
              </a:buClr>
              <a:buSzPts val="4150"/>
              <a:buFont typeface="Brygada 1918"/>
              <a:buNone/>
            </a:pPr>
            <a:r>
              <a:rPr b="1" i="0" lang="en-US" sz="4150" u="none" cap="none" strike="noStrike">
                <a:solidFill>
                  <a:srgbClr val="FFB393"/>
                </a:solidFill>
                <a:latin typeface="Brygada 1918"/>
                <a:ea typeface="Brygada 1918"/>
                <a:cs typeface="Brygada 1918"/>
                <a:sym typeface="Brygada 1918"/>
              </a:rPr>
              <a:t>Data Cleaning &amp; Preprocessing</a:t>
            </a:r>
            <a:endParaRPr b="0" i="0" sz="4150" u="none" cap="none" strike="noStrike"/>
          </a:p>
        </p:txBody>
      </p:sp>
      <p:sp>
        <p:nvSpPr>
          <p:cNvPr id="167" name="Google Shape;167;p21"/>
          <p:cNvSpPr/>
          <p:nvPr/>
        </p:nvSpPr>
        <p:spPr>
          <a:xfrm>
            <a:off x="6183511" y="2332911"/>
            <a:ext cx="149304" cy="1646039"/>
          </a:xfrm>
          <a:prstGeom prst="roundRect">
            <a:avLst>
              <a:gd fmla="val 2001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6631543" y="2332911"/>
            <a:ext cx="3130987" cy="331946"/>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Handling Missing Values</a:t>
            </a:r>
            <a:endParaRPr b="0" i="0" sz="2050" u="none" cap="none" strike="noStrike"/>
          </a:p>
        </p:txBody>
      </p:sp>
      <p:sp>
        <p:nvSpPr>
          <p:cNvPr id="169" name="Google Shape;169;p21"/>
          <p:cNvSpPr/>
          <p:nvPr/>
        </p:nvSpPr>
        <p:spPr>
          <a:xfrm>
            <a:off x="6631543" y="2784277"/>
            <a:ext cx="7301746"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1" i="0" lang="en-US" sz="1550" u="none" cap="none" strike="noStrike">
                <a:solidFill>
                  <a:srgbClr val="F4CAB8"/>
                </a:solidFill>
                <a:latin typeface="Montserrat Medium"/>
                <a:ea typeface="Montserrat Medium"/>
                <a:cs typeface="Montserrat Medium"/>
                <a:sym typeface="Montserrat Medium"/>
              </a:rPr>
              <a:t>Dropped columns</a:t>
            </a:r>
            <a:r>
              <a:rPr b="0" i="0" lang="en-US" sz="1550" u="none" cap="none" strike="noStrike">
                <a:solidFill>
                  <a:srgbClr val="F4CAB8"/>
                </a:solidFill>
                <a:latin typeface="Montserrat Medium"/>
                <a:ea typeface="Montserrat Medium"/>
                <a:cs typeface="Montserrat Medium"/>
                <a:sym typeface="Montserrat Medium"/>
              </a:rPr>
              <a:t> with excessive missing values.</a:t>
            </a:r>
            <a:endParaRPr b="0" i="0" sz="1550" u="none" cap="none" strike="noStrike"/>
          </a:p>
        </p:txBody>
      </p:sp>
      <p:sp>
        <p:nvSpPr>
          <p:cNvPr id="170" name="Google Shape;170;p21"/>
          <p:cNvSpPr/>
          <p:nvPr/>
        </p:nvSpPr>
        <p:spPr>
          <a:xfrm>
            <a:off x="6631543" y="3222308"/>
            <a:ext cx="7301746"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1" i="0" lang="en-US" sz="1550" u="none" cap="none" strike="noStrike">
                <a:solidFill>
                  <a:srgbClr val="F4CAB8"/>
                </a:solidFill>
                <a:latin typeface="Montserrat Medium"/>
                <a:ea typeface="Montserrat Medium"/>
                <a:cs typeface="Montserrat Medium"/>
                <a:sym typeface="Montserrat Medium"/>
              </a:rPr>
              <a:t>Imputed missing numerical values</a:t>
            </a:r>
            <a:r>
              <a:rPr b="0" i="0" lang="en-US" sz="1550" u="none" cap="none" strike="noStrike">
                <a:solidFill>
                  <a:srgbClr val="F4CAB8"/>
                </a:solidFill>
                <a:latin typeface="Montserrat Medium"/>
                <a:ea typeface="Montserrat Medium"/>
                <a:cs typeface="Montserrat Medium"/>
                <a:sym typeface="Montserrat Medium"/>
              </a:rPr>
              <a:t> using mean/mode.</a:t>
            </a:r>
            <a:endParaRPr b="0" i="0" sz="1550" u="none" cap="none" strike="noStrike"/>
          </a:p>
        </p:txBody>
      </p:sp>
      <p:sp>
        <p:nvSpPr>
          <p:cNvPr id="171" name="Google Shape;171;p21"/>
          <p:cNvSpPr/>
          <p:nvPr/>
        </p:nvSpPr>
        <p:spPr>
          <a:xfrm>
            <a:off x="6631543" y="3660338"/>
            <a:ext cx="7301746"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1" i="0" lang="en-US" sz="1550" u="none" cap="none" strike="noStrike">
                <a:solidFill>
                  <a:srgbClr val="F4CAB8"/>
                </a:solidFill>
                <a:latin typeface="Montserrat Medium"/>
                <a:ea typeface="Montserrat Medium"/>
                <a:cs typeface="Montserrat Medium"/>
                <a:sym typeface="Montserrat Medium"/>
              </a:rPr>
              <a:t>Categorical values</a:t>
            </a:r>
            <a:r>
              <a:rPr b="0" i="0" lang="en-US" sz="1550" u="none" cap="none" strike="noStrike">
                <a:solidFill>
                  <a:srgbClr val="F4CAB8"/>
                </a:solidFill>
                <a:latin typeface="Montserrat Medium"/>
                <a:ea typeface="Montserrat Medium"/>
                <a:cs typeface="Montserrat Medium"/>
                <a:sym typeface="Montserrat Medium"/>
              </a:rPr>
              <a:t> were filled with "Unknown" where necessary.</a:t>
            </a:r>
            <a:endParaRPr b="0" i="0" sz="1550" u="none" cap="none" strike="noStrike"/>
          </a:p>
        </p:txBody>
      </p:sp>
      <p:sp>
        <p:nvSpPr>
          <p:cNvPr id="172" name="Google Shape;172;p21"/>
          <p:cNvSpPr/>
          <p:nvPr/>
        </p:nvSpPr>
        <p:spPr>
          <a:xfrm>
            <a:off x="6482239" y="4178022"/>
            <a:ext cx="149304" cy="769977"/>
          </a:xfrm>
          <a:prstGeom prst="roundRect">
            <a:avLst>
              <a:gd fmla="val 2001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6930271" y="4178022"/>
            <a:ext cx="3659267" cy="331946"/>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Outlier Detection &amp; Removal</a:t>
            </a:r>
            <a:endParaRPr b="0" i="0" sz="2050" u="none" cap="none" strike="noStrike"/>
          </a:p>
        </p:txBody>
      </p:sp>
      <p:sp>
        <p:nvSpPr>
          <p:cNvPr id="174" name="Google Shape;174;p21"/>
          <p:cNvSpPr/>
          <p:nvPr/>
        </p:nvSpPr>
        <p:spPr>
          <a:xfrm>
            <a:off x="6930271" y="4629388"/>
            <a:ext cx="7003018"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0" i="0" lang="en-US" sz="1550" u="none" cap="none" strike="noStrike">
                <a:solidFill>
                  <a:srgbClr val="F4CAB8"/>
                </a:solidFill>
                <a:latin typeface="Montserrat Medium"/>
                <a:ea typeface="Montserrat Medium"/>
                <a:cs typeface="Montserrat Medium"/>
                <a:sym typeface="Montserrat Medium"/>
              </a:rPr>
              <a:t>Used </a:t>
            </a:r>
            <a:r>
              <a:rPr b="1" i="0" lang="en-US" sz="1550" u="none" cap="none" strike="noStrike">
                <a:solidFill>
                  <a:srgbClr val="F4CAB8"/>
                </a:solidFill>
                <a:latin typeface="Montserrat Medium"/>
                <a:ea typeface="Montserrat Medium"/>
                <a:cs typeface="Montserrat Medium"/>
                <a:sym typeface="Montserrat Medium"/>
              </a:rPr>
              <a:t>Z-score method</a:t>
            </a:r>
            <a:r>
              <a:rPr b="0" i="0" lang="en-US" sz="1550" u="none" cap="none" strike="noStrike">
                <a:solidFill>
                  <a:srgbClr val="F4CAB8"/>
                </a:solidFill>
                <a:latin typeface="Montserrat Medium"/>
                <a:ea typeface="Montserrat Medium"/>
                <a:cs typeface="Montserrat Medium"/>
                <a:sym typeface="Montserrat Medium"/>
              </a:rPr>
              <a:t> (removed rows where </a:t>
            </a:r>
            <a:r>
              <a:rPr b="1" i="0" lang="en-US" sz="1550" u="none" cap="none" strike="noStrike">
                <a:solidFill>
                  <a:srgbClr val="F4CAB8"/>
                </a:solidFill>
                <a:latin typeface="Montserrat Medium"/>
                <a:ea typeface="Montserrat Medium"/>
                <a:cs typeface="Montserrat Medium"/>
                <a:sym typeface="Montserrat Medium"/>
              </a:rPr>
              <a:t>|Z-score| &gt; 3</a:t>
            </a:r>
            <a:r>
              <a:rPr b="0" i="0" lang="en-US" sz="1550" u="none" cap="none" strike="noStrike">
                <a:solidFill>
                  <a:srgbClr val="F4CAB8"/>
                </a:solidFill>
                <a:latin typeface="Montserrat Medium"/>
                <a:ea typeface="Montserrat Medium"/>
                <a:cs typeface="Montserrat Medium"/>
                <a:sym typeface="Montserrat Medium"/>
              </a:rPr>
              <a:t>).</a:t>
            </a:r>
            <a:endParaRPr b="0" i="0" sz="1550" u="none" cap="none" strike="noStrike"/>
          </a:p>
        </p:txBody>
      </p:sp>
      <p:sp>
        <p:nvSpPr>
          <p:cNvPr id="175" name="Google Shape;175;p21"/>
          <p:cNvSpPr/>
          <p:nvPr/>
        </p:nvSpPr>
        <p:spPr>
          <a:xfrm>
            <a:off x="6780967" y="5147072"/>
            <a:ext cx="149304" cy="1208008"/>
          </a:xfrm>
          <a:prstGeom prst="roundRect">
            <a:avLst>
              <a:gd fmla="val 2001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7228999" y="5147072"/>
            <a:ext cx="2655808" cy="331946"/>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Feature Engineering</a:t>
            </a:r>
            <a:endParaRPr b="0" i="0" sz="2050" u="none" cap="none" strike="noStrike"/>
          </a:p>
        </p:txBody>
      </p:sp>
      <p:sp>
        <p:nvSpPr>
          <p:cNvPr id="177" name="Google Shape;177;p21"/>
          <p:cNvSpPr/>
          <p:nvPr/>
        </p:nvSpPr>
        <p:spPr>
          <a:xfrm>
            <a:off x="7228999" y="5598438"/>
            <a:ext cx="6704290"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0" i="0" lang="en-US" sz="1550" u="none" cap="none" strike="noStrike">
                <a:solidFill>
                  <a:srgbClr val="F4CAB8"/>
                </a:solidFill>
                <a:latin typeface="Montserrat Medium"/>
                <a:ea typeface="Montserrat Medium"/>
                <a:cs typeface="Montserrat Medium"/>
                <a:sym typeface="Montserrat Medium"/>
              </a:rPr>
              <a:t>Converted categorical variables</a:t>
            </a:r>
            <a:r>
              <a:rPr lang="en-US" sz="1550">
                <a:solidFill>
                  <a:srgbClr val="F4CAB8"/>
                </a:solidFill>
                <a:latin typeface="Montserrat Medium"/>
                <a:ea typeface="Montserrat Medium"/>
                <a:cs typeface="Montserrat Medium"/>
                <a:sym typeface="Montserrat Medium"/>
              </a:rPr>
              <a:t>: Nominal - 37 , Ordinal - 9</a:t>
            </a:r>
            <a:endParaRPr sz="1550">
              <a:solidFill>
                <a:srgbClr val="F4CAB8"/>
              </a:solidFill>
              <a:latin typeface="Montserrat Medium"/>
              <a:ea typeface="Montserrat Medium"/>
              <a:cs typeface="Montserrat Medium"/>
              <a:sym typeface="Montserrat Medium"/>
            </a:endParaRPr>
          </a:p>
        </p:txBody>
      </p:sp>
      <p:sp>
        <p:nvSpPr>
          <p:cNvPr id="178" name="Google Shape;178;p21"/>
          <p:cNvSpPr/>
          <p:nvPr/>
        </p:nvSpPr>
        <p:spPr>
          <a:xfrm>
            <a:off x="7228999" y="6036469"/>
            <a:ext cx="6704290"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1" lang="en-US" sz="1550">
                <a:solidFill>
                  <a:srgbClr val="F4CAB8"/>
                </a:solidFill>
                <a:latin typeface="Montserrat"/>
                <a:ea typeface="Montserrat"/>
                <a:cs typeface="Montserrat"/>
                <a:sym typeface="Montserrat"/>
              </a:rPr>
              <a:t>Scaling:</a:t>
            </a:r>
            <a:r>
              <a:rPr lang="en-US" sz="1550">
                <a:solidFill>
                  <a:srgbClr val="F4CAB8"/>
                </a:solidFill>
                <a:latin typeface="Montserrat Medium"/>
                <a:ea typeface="Montserrat Medium"/>
                <a:cs typeface="Montserrat Medium"/>
                <a:sym typeface="Montserrat Medium"/>
              </a:rPr>
              <a:t> </a:t>
            </a:r>
            <a:r>
              <a:rPr b="0" i="0" lang="en-US" sz="1550" u="none" cap="none" strike="noStrike">
                <a:solidFill>
                  <a:srgbClr val="F4CAB8"/>
                </a:solidFill>
                <a:latin typeface="Montserrat Medium"/>
                <a:ea typeface="Montserrat Medium"/>
                <a:cs typeface="Montserrat Medium"/>
                <a:sym typeface="Montserrat Medium"/>
              </a:rPr>
              <a:t>Scaled numerical features using </a:t>
            </a:r>
            <a:r>
              <a:rPr b="1" i="0" lang="en-US" sz="1550" u="none" cap="none" strike="noStrike">
                <a:solidFill>
                  <a:srgbClr val="F4CAB8"/>
                </a:solidFill>
                <a:latin typeface="Montserrat Medium"/>
                <a:ea typeface="Montserrat Medium"/>
                <a:cs typeface="Montserrat Medium"/>
                <a:sym typeface="Montserrat Medium"/>
              </a:rPr>
              <a:t>StandardScaler</a:t>
            </a:r>
            <a:r>
              <a:rPr b="0" i="0" lang="en-US" sz="1550" u="none" cap="none" strike="noStrike">
                <a:solidFill>
                  <a:srgbClr val="F4CAB8"/>
                </a:solidFill>
                <a:latin typeface="Montserrat Medium"/>
                <a:ea typeface="Montserrat Medium"/>
                <a:cs typeface="Montserrat Medium"/>
                <a:sym typeface="Montserrat Medium"/>
              </a:rPr>
              <a:t>.</a:t>
            </a:r>
            <a:endParaRPr b="0" i="0" sz="1550" u="none" cap="none" strike="noStrike"/>
          </a:p>
        </p:txBody>
      </p:sp>
      <p:sp>
        <p:nvSpPr>
          <p:cNvPr id="179" name="Google Shape;179;p21"/>
          <p:cNvSpPr/>
          <p:nvPr/>
        </p:nvSpPr>
        <p:spPr>
          <a:xfrm>
            <a:off x="7079813" y="6554153"/>
            <a:ext cx="149304" cy="769977"/>
          </a:xfrm>
          <a:prstGeom prst="roundRect">
            <a:avLst>
              <a:gd fmla="val 20012" name="adj"/>
            </a:avLst>
          </a:prstGeom>
          <a:solidFill>
            <a:srgbClr val="4D1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7527846" y="6554153"/>
            <a:ext cx="2655808" cy="331946"/>
          </a:xfrm>
          <a:prstGeom prst="rect">
            <a:avLst/>
          </a:prstGeom>
          <a:noFill/>
          <a:ln>
            <a:noFill/>
          </a:ln>
        </p:spPr>
        <p:txBody>
          <a:bodyPr anchorCtr="0" anchor="t" bIns="0" lIns="0" spcFirstLastPara="1" rIns="0" wrap="square" tIns="0">
            <a:noAutofit/>
          </a:bodyPr>
          <a:lstStyle/>
          <a:p>
            <a:pPr indent="0" lvl="0" marL="0" marR="0" rtl="0" algn="l">
              <a:lnSpc>
                <a:spcPct val="126829"/>
              </a:lnSpc>
              <a:spcBef>
                <a:spcPts val="0"/>
              </a:spcBef>
              <a:spcAft>
                <a:spcPts val="0"/>
              </a:spcAft>
              <a:buClr>
                <a:srgbClr val="F4CAB8"/>
              </a:buClr>
              <a:buSzPts val="2050"/>
              <a:buFont typeface="Brygada 1918"/>
              <a:buNone/>
            </a:pPr>
            <a:r>
              <a:rPr b="1" i="0" lang="en-US" sz="2050" u="none" cap="none" strike="noStrike">
                <a:solidFill>
                  <a:srgbClr val="F4CAB8"/>
                </a:solidFill>
                <a:latin typeface="Brygada 1918"/>
                <a:ea typeface="Brygada 1918"/>
                <a:cs typeface="Brygada 1918"/>
                <a:sym typeface="Brygada 1918"/>
              </a:rPr>
              <a:t>Train-Test Split</a:t>
            </a:r>
            <a:endParaRPr b="0" i="0" sz="2050" u="none" cap="none" strike="noStrike"/>
          </a:p>
        </p:txBody>
      </p:sp>
      <p:sp>
        <p:nvSpPr>
          <p:cNvPr id="181" name="Google Shape;181;p21"/>
          <p:cNvSpPr/>
          <p:nvPr/>
        </p:nvSpPr>
        <p:spPr>
          <a:xfrm>
            <a:off x="7527846" y="7005518"/>
            <a:ext cx="6405443" cy="318611"/>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F4CAB8"/>
              </a:buClr>
              <a:buSzPts val="1550"/>
              <a:buFont typeface="Montserrat Medium"/>
              <a:buNone/>
            </a:pPr>
            <a:r>
              <a:rPr b="0" i="0" lang="en-US" sz="1550" u="none" cap="none" strike="noStrike">
                <a:solidFill>
                  <a:srgbClr val="F4CAB8"/>
                </a:solidFill>
                <a:latin typeface="Montserrat Medium"/>
                <a:ea typeface="Montserrat Medium"/>
                <a:cs typeface="Montserrat Medium"/>
                <a:sym typeface="Montserrat Medium"/>
              </a:rPr>
              <a:t> divided data into 80% </a:t>
            </a:r>
            <a:r>
              <a:rPr b="1" i="0" lang="en-US" sz="1550" u="none" cap="none" strike="noStrike">
                <a:solidFill>
                  <a:srgbClr val="F4CAB8"/>
                </a:solidFill>
                <a:latin typeface="Montserrat Medium"/>
                <a:ea typeface="Montserrat Medium"/>
                <a:cs typeface="Montserrat Medium"/>
                <a:sym typeface="Montserrat Medium"/>
              </a:rPr>
              <a:t>training &amp; 20% testing sets</a:t>
            </a:r>
            <a:r>
              <a:rPr b="0" i="0" lang="en-US" sz="1550" u="none" cap="none" strike="noStrike">
                <a:solidFill>
                  <a:srgbClr val="F4CAB8"/>
                </a:solidFill>
                <a:latin typeface="Montserrat Medium"/>
                <a:ea typeface="Montserrat Medium"/>
                <a:cs typeface="Montserrat Medium"/>
                <a:sym typeface="Montserrat Medium"/>
              </a:rPr>
              <a:t>.</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p:nvPr/>
        </p:nvSpPr>
        <p:spPr>
          <a:xfrm>
            <a:off x="749260" y="1490186"/>
            <a:ext cx="8498443" cy="713542"/>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Data Cleaning &amp; Preprocessing</a:t>
            </a:r>
            <a:endParaRPr b="0" i="0" sz="4450" u="none" cap="none" strike="noStrike"/>
          </a:p>
        </p:txBody>
      </p:sp>
      <p:sp>
        <p:nvSpPr>
          <p:cNvPr id="188" name="Google Shape;188;p22"/>
          <p:cNvSpPr/>
          <p:nvPr/>
        </p:nvSpPr>
        <p:spPr>
          <a:xfrm>
            <a:off x="749260" y="27389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Dropped Columns</a:t>
            </a:r>
            <a:endParaRPr b="0" i="0" sz="2200" u="none" cap="none" strike="noStrike"/>
          </a:p>
        </p:txBody>
      </p:sp>
      <p:sp>
        <p:nvSpPr>
          <p:cNvPr id="189" name="Google Shape;189;p22"/>
          <p:cNvSpPr/>
          <p:nvPr/>
        </p:nvSpPr>
        <p:spPr>
          <a:xfrm>
            <a:off x="749260" y="3309818"/>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PoolQC</a:t>
            </a:r>
            <a:r>
              <a:rPr b="0" i="0" lang="en-US" sz="1650" u="none" cap="none" strike="noStrike">
                <a:solidFill>
                  <a:srgbClr val="F4CAB8"/>
                </a:solidFill>
                <a:latin typeface="Montserrat Medium"/>
                <a:ea typeface="Montserrat Medium"/>
                <a:cs typeface="Montserrat Medium"/>
                <a:sym typeface="Montserrat Medium"/>
              </a:rPr>
              <a:t> (1453 missing)</a:t>
            </a:r>
            <a:endParaRPr b="0" i="0" sz="1650" u="none" cap="none" strike="noStrike"/>
          </a:p>
        </p:txBody>
      </p:sp>
      <p:sp>
        <p:nvSpPr>
          <p:cNvPr id="190" name="Google Shape;190;p22"/>
          <p:cNvSpPr/>
          <p:nvPr/>
        </p:nvSpPr>
        <p:spPr>
          <a:xfrm>
            <a:off x="749260" y="3727133"/>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MiscFeature</a:t>
            </a:r>
            <a:r>
              <a:rPr b="0" i="0" lang="en-US" sz="1650" u="none" cap="none" strike="noStrike">
                <a:solidFill>
                  <a:srgbClr val="F4CAB8"/>
                </a:solidFill>
                <a:latin typeface="Montserrat Medium"/>
                <a:ea typeface="Montserrat Medium"/>
                <a:cs typeface="Montserrat Medium"/>
                <a:sym typeface="Montserrat Medium"/>
              </a:rPr>
              <a:t> (1406 missing)</a:t>
            </a:r>
            <a:endParaRPr b="0" i="0" sz="1650" u="none" cap="none" strike="noStrike"/>
          </a:p>
        </p:txBody>
      </p:sp>
      <p:sp>
        <p:nvSpPr>
          <p:cNvPr id="191" name="Google Shape;191;p22"/>
          <p:cNvSpPr/>
          <p:nvPr/>
        </p:nvSpPr>
        <p:spPr>
          <a:xfrm>
            <a:off x="749260" y="4144447"/>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Alley</a:t>
            </a:r>
            <a:r>
              <a:rPr b="0" i="0" lang="en-US" sz="1650" u="none" cap="none" strike="noStrike">
                <a:solidFill>
                  <a:srgbClr val="F4CAB8"/>
                </a:solidFill>
                <a:latin typeface="Montserrat Medium"/>
                <a:ea typeface="Montserrat Medium"/>
                <a:cs typeface="Montserrat Medium"/>
                <a:sym typeface="Montserrat Medium"/>
              </a:rPr>
              <a:t> (1369 missing)</a:t>
            </a:r>
            <a:endParaRPr b="0" i="0" sz="1650" u="none" cap="none" strike="noStrike"/>
          </a:p>
        </p:txBody>
      </p:sp>
      <p:sp>
        <p:nvSpPr>
          <p:cNvPr id="192" name="Google Shape;192;p22"/>
          <p:cNvSpPr/>
          <p:nvPr/>
        </p:nvSpPr>
        <p:spPr>
          <a:xfrm>
            <a:off x="749260" y="4561761"/>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Fence</a:t>
            </a:r>
            <a:r>
              <a:rPr b="0" i="0" lang="en-US" sz="1650" u="none" cap="none" strike="noStrike">
                <a:solidFill>
                  <a:srgbClr val="F4CAB8"/>
                </a:solidFill>
                <a:latin typeface="Montserrat Medium"/>
                <a:ea typeface="Montserrat Medium"/>
                <a:cs typeface="Montserrat Medium"/>
                <a:sym typeface="Montserrat Medium"/>
              </a:rPr>
              <a:t> (1179 missing)</a:t>
            </a:r>
            <a:endParaRPr b="0" i="0" sz="1650" u="none" cap="none" strike="noStrike"/>
          </a:p>
        </p:txBody>
      </p:sp>
      <p:sp>
        <p:nvSpPr>
          <p:cNvPr id="193" name="Google Shape;193;p22"/>
          <p:cNvSpPr/>
          <p:nvPr/>
        </p:nvSpPr>
        <p:spPr>
          <a:xfrm>
            <a:off x="749260" y="4979075"/>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None/>
            </a:pPr>
            <a:r>
              <a:rPr b="1" i="0" lang="en-US" sz="1650" u="none" cap="none" strike="noStrike">
                <a:solidFill>
                  <a:srgbClr val="F4CAB8"/>
                </a:solidFill>
                <a:latin typeface="Montserrat Medium"/>
                <a:ea typeface="Montserrat Medium"/>
                <a:cs typeface="Montserrat Medium"/>
                <a:sym typeface="Montserrat Medium"/>
              </a:rPr>
              <a:t>MasVnrType</a:t>
            </a:r>
            <a:r>
              <a:rPr b="1" lang="en-US" sz="1650">
                <a:solidFill>
                  <a:srgbClr val="F4CAB8"/>
                </a:solidFill>
                <a:latin typeface="Montserrat Medium"/>
                <a:ea typeface="Montserrat Medium"/>
                <a:cs typeface="Montserrat Medium"/>
                <a:sym typeface="Montserrat Medium"/>
              </a:rPr>
              <a:t> </a:t>
            </a:r>
            <a:r>
              <a:rPr lang="en-US" sz="1650">
                <a:solidFill>
                  <a:srgbClr val="F4CAB8"/>
                </a:solidFill>
                <a:latin typeface="Montserrat"/>
                <a:ea typeface="Montserrat"/>
                <a:cs typeface="Montserrat"/>
                <a:sym typeface="Montserrat"/>
              </a:rPr>
              <a:t>(872 missing)</a:t>
            </a:r>
            <a:endParaRPr b="0" i="0" sz="1650" u="none" cap="none" strike="noStrike"/>
          </a:p>
        </p:txBody>
      </p:sp>
      <p:sp>
        <p:nvSpPr>
          <p:cNvPr id="194" name="Google Shape;194;p22"/>
          <p:cNvSpPr/>
          <p:nvPr/>
        </p:nvSpPr>
        <p:spPr>
          <a:xfrm>
            <a:off x="749260" y="5396389"/>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FireplaceQu</a:t>
            </a:r>
            <a:r>
              <a:rPr b="0" i="0" lang="en-US" sz="1650" u="none" cap="none" strike="noStrike">
                <a:solidFill>
                  <a:srgbClr val="F4CAB8"/>
                </a:solidFill>
                <a:latin typeface="Montserrat Medium"/>
                <a:ea typeface="Montserrat Medium"/>
                <a:cs typeface="Montserrat Medium"/>
                <a:sym typeface="Montserrat Medium"/>
              </a:rPr>
              <a:t> (690 missing)</a:t>
            </a:r>
            <a:endParaRPr b="0" i="0" sz="1650" u="none" cap="none" strike="noStrike"/>
          </a:p>
        </p:txBody>
      </p:sp>
      <p:sp>
        <p:nvSpPr>
          <p:cNvPr id="195" name="Google Shape;195;p22"/>
          <p:cNvSpPr/>
          <p:nvPr/>
        </p:nvSpPr>
        <p:spPr>
          <a:xfrm>
            <a:off x="5307687" y="27389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Mean Imputation</a:t>
            </a:r>
            <a:endParaRPr b="0" i="0" sz="2200" u="none" cap="none" strike="noStrike"/>
          </a:p>
        </p:txBody>
      </p:sp>
      <p:sp>
        <p:nvSpPr>
          <p:cNvPr id="196" name="Google Shape;196;p22"/>
          <p:cNvSpPr/>
          <p:nvPr/>
        </p:nvSpPr>
        <p:spPr>
          <a:xfrm>
            <a:off x="5307687" y="3309818"/>
            <a:ext cx="4028599" cy="342424"/>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LotFrontage</a:t>
            </a:r>
            <a:r>
              <a:rPr b="0" i="0" lang="en-US" sz="1650" u="none" cap="none" strike="noStrike">
                <a:solidFill>
                  <a:srgbClr val="F4CAB8"/>
                </a:solidFill>
                <a:latin typeface="Montserrat Medium"/>
                <a:ea typeface="Montserrat Medium"/>
                <a:cs typeface="Montserrat Medium"/>
                <a:sym typeface="Montserrat Medium"/>
              </a:rPr>
              <a:t> (259 missing)</a:t>
            </a:r>
            <a:endParaRPr b="0" i="0" sz="1650" u="none" cap="none" strike="noStrike"/>
          </a:p>
        </p:txBody>
      </p:sp>
      <p:sp>
        <p:nvSpPr>
          <p:cNvPr id="197" name="Google Shape;197;p22"/>
          <p:cNvSpPr/>
          <p:nvPr/>
        </p:nvSpPr>
        <p:spPr>
          <a:xfrm>
            <a:off x="9974927" y="2738989"/>
            <a:ext cx="2854500" cy="35670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Mode Imputation</a:t>
            </a:r>
            <a:endParaRPr b="0" i="0" sz="2200" u="none" cap="none" strike="noStrike"/>
          </a:p>
        </p:txBody>
      </p:sp>
      <p:sp>
        <p:nvSpPr>
          <p:cNvPr id="198" name="Google Shape;198;p22"/>
          <p:cNvSpPr/>
          <p:nvPr/>
        </p:nvSpPr>
        <p:spPr>
          <a:xfrm>
            <a:off x="9758539" y="3309881"/>
            <a:ext cx="4028700" cy="342300"/>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Electrical</a:t>
            </a:r>
            <a:r>
              <a:rPr b="0" i="0" lang="en-US" sz="1650" u="none" cap="none" strike="noStrike">
                <a:solidFill>
                  <a:srgbClr val="F4CAB8"/>
                </a:solidFill>
                <a:latin typeface="Montserrat Medium"/>
                <a:ea typeface="Montserrat Medium"/>
                <a:cs typeface="Montserrat Medium"/>
                <a:sym typeface="Montserrat Medium"/>
              </a:rPr>
              <a:t> (1 missing)</a:t>
            </a:r>
            <a:endParaRPr b="0" i="0" sz="1650" u="none" cap="none" strike="noStrike"/>
          </a:p>
        </p:txBody>
      </p:sp>
      <p:sp>
        <p:nvSpPr>
          <p:cNvPr id="199" name="Google Shape;199;p22"/>
          <p:cNvSpPr/>
          <p:nvPr/>
        </p:nvSpPr>
        <p:spPr>
          <a:xfrm>
            <a:off x="749260" y="6054566"/>
            <a:ext cx="13131879" cy="68484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Why It Matters?</a:t>
            </a:r>
            <a:r>
              <a:rPr b="0" i="0" lang="en-US" sz="1650" u="none" cap="none" strike="noStrike">
                <a:solidFill>
                  <a:srgbClr val="F4CAB8"/>
                </a:solidFill>
                <a:latin typeface="Montserrat Medium"/>
                <a:ea typeface="Montserrat Medium"/>
                <a:cs typeface="Montserrat Medium"/>
                <a:sym typeface="Montserrat Medium"/>
              </a:rPr>
              <a:t> Ensures missing values don’t bias the model. Keeps relevant features while maintaining accuracy. Improves data consistency for better predictions.</a:t>
            </a:r>
            <a:endParaRPr b="0" i="0" sz="1650" u="none" cap="none" strike="noStrike"/>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p:nvPr/>
        </p:nvSpPr>
        <p:spPr>
          <a:xfrm>
            <a:off x="749260" y="1642586"/>
            <a:ext cx="8316992" cy="713542"/>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4450"/>
              <a:buFont typeface="Brygada 1918"/>
              <a:buNone/>
            </a:pPr>
            <a:r>
              <a:rPr b="1" i="0" lang="en-US" sz="4450" u="none" cap="none" strike="noStrike">
                <a:solidFill>
                  <a:srgbClr val="FFB393"/>
                </a:solidFill>
                <a:latin typeface="Brygada 1918"/>
                <a:ea typeface="Brygada 1918"/>
                <a:cs typeface="Brygada 1918"/>
                <a:sym typeface="Brygada 1918"/>
              </a:rPr>
              <a:t>Feature Engineering Formulas</a:t>
            </a:r>
            <a:endParaRPr b="0" i="0" sz="4450" u="none" cap="none" strike="noStrike"/>
          </a:p>
        </p:txBody>
      </p:sp>
      <p:sp>
        <p:nvSpPr>
          <p:cNvPr id="206" name="Google Shape;206;p23"/>
          <p:cNvSpPr/>
          <p:nvPr/>
        </p:nvSpPr>
        <p:spPr>
          <a:xfrm>
            <a:off x="749260" y="28913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Total Area</a:t>
            </a:r>
            <a:endParaRPr b="0" i="0" sz="2200" u="none" cap="none" strike="noStrike"/>
          </a:p>
        </p:txBody>
      </p:sp>
      <p:sp>
        <p:nvSpPr>
          <p:cNvPr id="207" name="Google Shape;207;p23"/>
          <p:cNvSpPr/>
          <p:nvPr/>
        </p:nvSpPr>
        <p:spPr>
          <a:xfrm>
            <a:off x="749260" y="3462218"/>
            <a:ext cx="2891314" cy="68484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TotalArea</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GrLivArea</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TotalBsmtSF</a:t>
            </a:r>
            <a:endParaRPr b="0" i="0" sz="1650" u="none" cap="none" strike="noStrike"/>
          </a:p>
        </p:txBody>
      </p:sp>
      <p:sp>
        <p:nvSpPr>
          <p:cNvPr id="208" name="Google Shape;208;p23"/>
          <p:cNvSpPr/>
          <p:nvPr/>
        </p:nvSpPr>
        <p:spPr>
          <a:xfrm>
            <a:off x="749260" y="4339709"/>
            <a:ext cx="2891314" cy="13696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Combines above-ground and basement areas. Represents the total livable space.</a:t>
            </a:r>
            <a:endParaRPr b="0" i="0" sz="1650" u="none" cap="none" strike="noStrike"/>
          </a:p>
        </p:txBody>
      </p:sp>
      <p:sp>
        <p:nvSpPr>
          <p:cNvPr id="209" name="Google Shape;209;p23"/>
          <p:cNvSpPr/>
          <p:nvPr/>
        </p:nvSpPr>
        <p:spPr>
          <a:xfrm>
            <a:off x="4170402" y="28913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House Age</a:t>
            </a:r>
            <a:endParaRPr b="0" i="0" sz="2200" u="none" cap="none" strike="noStrike"/>
          </a:p>
        </p:txBody>
      </p:sp>
      <p:sp>
        <p:nvSpPr>
          <p:cNvPr id="210" name="Google Shape;210;p23"/>
          <p:cNvSpPr/>
          <p:nvPr/>
        </p:nvSpPr>
        <p:spPr>
          <a:xfrm>
            <a:off x="4170402" y="3462218"/>
            <a:ext cx="2891314" cy="68484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HouseAge</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YrSold</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YearBuilt</a:t>
            </a:r>
            <a:endParaRPr b="0" i="0" sz="1650" u="none" cap="none" strike="noStrike"/>
          </a:p>
        </p:txBody>
      </p:sp>
      <p:sp>
        <p:nvSpPr>
          <p:cNvPr id="211" name="Google Shape;211;p23"/>
          <p:cNvSpPr/>
          <p:nvPr/>
        </p:nvSpPr>
        <p:spPr>
          <a:xfrm>
            <a:off x="4170402" y="4339709"/>
            <a:ext cx="2891314" cy="68484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Calculates the age of the house at the time of sale.</a:t>
            </a:r>
            <a:endParaRPr b="0" i="0" sz="1650" u="none" cap="none" strike="noStrike"/>
          </a:p>
        </p:txBody>
      </p:sp>
      <p:sp>
        <p:nvSpPr>
          <p:cNvPr id="212" name="Google Shape;212;p23"/>
          <p:cNvSpPr/>
          <p:nvPr/>
        </p:nvSpPr>
        <p:spPr>
          <a:xfrm>
            <a:off x="7591544" y="28913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Remodel Indicator</a:t>
            </a:r>
            <a:endParaRPr b="0" i="0" sz="2200" u="none" cap="none" strike="noStrike"/>
          </a:p>
        </p:txBody>
      </p:sp>
      <p:sp>
        <p:nvSpPr>
          <p:cNvPr id="213" name="Google Shape;213;p23"/>
          <p:cNvSpPr/>
          <p:nvPr/>
        </p:nvSpPr>
        <p:spPr>
          <a:xfrm>
            <a:off x="7591544" y="3462218"/>
            <a:ext cx="2891314" cy="684848"/>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Remodel</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YearBuilt</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YearRemodAdd</a:t>
            </a:r>
            <a:r>
              <a:rPr b="0" i="0" lang="en-US" sz="1650" u="none" cap="none" strike="noStrike">
                <a:solidFill>
                  <a:srgbClr val="F4CAB8"/>
                </a:solidFill>
                <a:latin typeface="Montserrat Medium"/>
                <a:ea typeface="Montserrat Medium"/>
                <a:cs typeface="Montserrat Medium"/>
                <a:sym typeface="Montserrat Medium"/>
              </a:rPr>
              <a:t>)</a:t>
            </a:r>
            <a:endParaRPr b="0" i="0" sz="1650" u="none" cap="none" strike="noStrike"/>
          </a:p>
        </p:txBody>
      </p:sp>
      <p:sp>
        <p:nvSpPr>
          <p:cNvPr id="214" name="Google Shape;214;p23"/>
          <p:cNvSpPr/>
          <p:nvPr/>
        </p:nvSpPr>
        <p:spPr>
          <a:xfrm>
            <a:off x="7591544" y="4339709"/>
            <a:ext cx="2891314" cy="1027271"/>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Binary feature (0 or 1). Indicates if the house was remodeled.</a:t>
            </a:r>
            <a:endParaRPr b="0" i="0" sz="1650" u="none" cap="none" strike="noStrike"/>
          </a:p>
        </p:txBody>
      </p:sp>
      <p:sp>
        <p:nvSpPr>
          <p:cNvPr id="215" name="Google Shape;215;p23"/>
          <p:cNvSpPr/>
          <p:nvPr/>
        </p:nvSpPr>
        <p:spPr>
          <a:xfrm>
            <a:off x="11012686" y="2891314"/>
            <a:ext cx="2854643" cy="35683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FFB393"/>
              </a:buClr>
              <a:buSzPts val="2200"/>
              <a:buFont typeface="Brygada 1918"/>
              <a:buNone/>
            </a:pPr>
            <a:r>
              <a:rPr b="1" i="0" lang="en-US" sz="2200" u="none" cap="none" strike="noStrike">
                <a:solidFill>
                  <a:srgbClr val="FFB393"/>
                </a:solidFill>
                <a:latin typeface="Brygada 1918"/>
                <a:ea typeface="Brygada 1918"/>
                <a:cs typeface="Brygada 1918"/>
                <a:sym typeface="Brygada 1918"/>
              </a:rPr>
              <a:t>Total Bathrooms</a:t>
            </a:r>
            <a:endParaRPr b="0" i="0" sz="2200" u="none" cap="none" strike="noStrike"/>
          </a:p>
        </p:txBody>
      </p:sp>
      <p:sp>
        <p:nvSpPr>
          <p:cNvPr id="216" name="Google Shape;216;p23"/>
          <p:cNvSpPr/>
          <p:nvPr/>
        </p:nvSpPr>
        <p:spPr>
          <a:xfrm>
            <a:off x="11012686" y="3462218"/>
            <a:ext cx="2891314" cy="13696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1" i="0" lang="en-US" sz="1650" u="none" cap="none" strike="noStrike">
                <a:solidFill>
                  <a:srgbClr val="F4CAB8"/>
                </a:solidFill>
                <a:latin typeface="Montserrat Medium"/>
                <a:ea typeface="Montserrat Medium"/>
                <a:cs typeface="Montserrat Medium"/>
                <a:sym typeface="Montserrat Medium"/>
              </a:rPr>
              <a:t>TotalBathrooms</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FullBath</a:t>
            </a:r>
            <a:r>
              <a:rPr b="0" i="0" lang="en-US" sz="1650" u="none" cap="none" strike="noStrike">
                <a:solidFill>
                  <a:srgbClr val="F4CAB8"/>
                </a:solidFill>
                <a:latin typeface="Montserrat Medium"/>
                <a:ea typeface="Montserrat Medium"/>
                <a:cs typeface="Montserrat Medium"/>
                <a:sym typeface="Montserrat Medium"/>
              </a:rPr>
              <a:t> + (0.5 × </a:t>
            </a:r>
            <a:r>
              <a:rPr b="1" i="0" lang="en-US" sz="1650" u="none" cap="none" strike="noStrike">
                <a:solidFill>
                  <a:srgbClr val="F4CAB8"/>
                </a:solidFill>
                <a:latin typeface="Montserrat Medium"/>
                <a:ea typeface="Montserrat Medium"/>
                <a:cs typeface="Montserrat Medium"/>
                <a:sym typeface="Montserrat Medium"/>
              </a:rPr>
              <a:t>HalfBath</a:t>
            </a:r>
            <a:r>
              <a:rPr b="0" i="0" lang="en-US" sz="1650" u="none" cap="none" strike="noStrike">
                <a:solidFill>
                  <a:srgbClr val="F4CAB8"/>
                </a:solidFill>
                <a:latin typeface="Montserrat Medium"/>
                <a:ea typeface="Montserrat Medium"/>
                <a:cs typeface="Montserrat Medium"/>
                <a:sym typeface="Montserrat Medium"/>
              </a:rPr>
              <a:t>) + </a:t>
            </a:r>
            <a:r>
              <a:rPr b="1" i="0" lang="en-US" sz="1650" u="none" cap="none" strike="noStrike">
                <a:solidFill>
                  <a:srgbClr val="F4CAB8"/>
                </a:solidFill>
                <a:latin typeface="Montserrat Medium"/>
                <a:ea typeface="Montserrat Medium"/>
                <a:cs typeface="Montserrat Medium"/>
                <a:sym typeface="Montserrat Medium"/>
              </a:rPr>
              <a:t>BsmtFullBath</a:t>
            </a:r>
            <a:r>
              <a:rPr b="0" i="0" lang="en-US" sz="1650" u="none" cap="none" strike="noStrike">
                <a:solidFill>
                  <a:srgbClr val="F4CAB8"/>
                </a:solidFill>
                <a:latin typeface="Montserrat Medium"/>
                <a:ea typeface="Montserrat Medium"/>
                <a:cs typeface="Montserrat Medium"/>
                <a:sym typeface="Montserrat Medium"/>
              </a:rPr>
              <a:t> + (0.5 × </a:t>
            </a:r>
            <a:r>
              <a:rPr b="1" i="0" lang="en-US" sz="1650" u="none" cap="none" strike="noStrike">
                <a:solidFill>
                  <a:srgbClr val="F4CAB8"/>
                </a:solidFill>
                <a:latin typeface="Montserrat Medium"/>
                <a:ea typeface="Montserrat Medium"/>
                <a:cs typeface="Montserrat Medium"/>
                <a:sym typeface="Montserrat Medium"/>
              </a:rPr>
              <a:t>BsmtHalfBath</a:t>
            </a:r>
            <a:r>
              <a:rPr b="0" i="0" lang="en-US" sz="1650" u="none" cap="none" strike="noStrike">
                <a:solidFill>
                  <a:srgbClr val="F4CAB8"/>
                </a:solidFill>
                <a:latin typeface="Montserrat Medium"/>
                <a:ea typeface="Montserrat Medium"/>
                <a:cs typeface="Montserrat Medium"/>
                <a:sym typeface="Montserrat Medium"/>
              </a:rPr>
              <a:t>)</a:t>
            </a:r>
            <a:endParaRPr b="0" i="0" sz="1650" u="none" cap="none" strike="noStrike"/>
          </a:p>
        </p:txBody>
      </p:sp>
      <p:sp>
        <p:nvSpPr>
          <p:cNvPr id="217" name="Google Shape;217;p23"/>
          <p:cNvSpPr/>
          <p:nvPr/>
        </p:nvSpPr>
        <p:spPr>
          <a:xfrm>
            <a:off x="11012686" y="5024557"/>
            <a:ext cx="2891314" cy="1369695"/>
          </a:xfrm>
          <a:prstGeom prst="rect">
            <a:avLst/>
          </a:prstGeom>
          <a:noFill/>
          <a:ln>
            <a:noFill/>
          </a:ln>
        </p:spPr>
        <p:txBody>
          <a:bodyPr anchorCtr="0" anchor="t" bIns="0" lIns="0" spcFirstLastPara="1" rIns="0" wrap="square" tIns="0">
            <a:noAutofit/>
          </a:bodyPr>
          <a:lstStyle/>
          <a:p>
            <a:pPr indent="0" lvl="0" marL="0" marR="0" rtl="0" algn="l">
              <a:lnSpc>
                <a:spcPct val="160606"/>
              </a:lnSpc>
              <a:spcBef>
                <a:spcPts val="0"/>
              </a:spcBef>
              <a:spcAft>
                <a:spcPts val="0"/>
              </a:spcAft>
              <a:buClr>
                <a:srgbClr val="F4CAB8"/>
              </a:buClr>
              <a:buSzPts val="1650"/>
              <a:buFont typeface="Montserrat Medium"/>
              <a:buNone/>
            </a:pPr>
            <a:r>
              <a:rPr b="0" i="0" lang="en-US" sz="1650" u="none" cap="none" strike="noStrike">
                <a:solidFill>
                  <a:srgbClr val="F4CAB8"/>
                </a:solidFill>
                <a:latin typeface="Montserrat Medium"/>
                <a:ea typeface="Montserrat Medium"/>
                <a:cs typeface="Montserrat Medium"/>
                <a:sym typeface="Montserrat Medium"/>
              </a:rPr>
              <a:t>Single feature for all bathrooms. Half-baths have half the weight of full baths.</a:t>
            </a:r>
            <a:endParaRPr b="0" i="0" sz="16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